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7" r:id="rId2"/>
  </p:sldMasterIdLst>
  <p:notesMasterIdLst>
    <p:notesMasterId r:id="rId23"/>
  </p:notesMasterIdLst>
  <p:handoutMasterIdLst>
    <p:handoutMasterId r:id="rId24"/>
  </p:handoutMasterIdLst>
  <p:sldIdLst>
    <p:sldId id="256" r:id="rId3"/>
    <p:sldId id="1723" r:id="rId4"/>
    <p:sldId id="1716" r:id="rId5"/>
    <p:sldId id="1708" r:id="rId6"/>
    <p:sldId id="1713" r:id="rId7"/>
    <p:sldId id="1725" r:id="rId8"/>
    <p:sldId id="1724" r:id="rId9"/>
    <p:sldId id="1712" r:id="rId10"/>
    <p:sldId id="1719" r:id="rId11"/>
    <p:sldId id="1711" r:id="rId12"/>
    <p:sldId id="1727" r:id="rId13"/>
    <p:sldId id="1726" r:id="rId14"/>
    <p:sldId id="1714" r:id="rId15"/>
    <p:sldId id="1715" r:id="rId16"/>
    <p:sldId id="1717" r:id="rId17"/>
    <p:sldId id="1721" r:id="rId18"/>
    <p:sldId id="1718" r:id="rId19"/>
    <p:sldId id="1722" r:id="rId20"/>
    <p:sldId id="1705" r:id="rId21"/>
    <p:sldId id="1728"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FC"/>
    <a:srgbClr val="36A9AC"/>
    <a:srgbClr val="D61E42"/>
    <a:srgbClr val="A80C26"/>
    <a:srgbClr val="2261A6"/>
    <a:srgbClr val="DF2736"/>
    <a:srgbClr val="E6E6E6"/>
    <a:srgbClr val="495ADB"/>
    <a:srgbClr val="544DD7"/>
    <a:srgbClr val="080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4" autoAdjust="0"/>
    <p:restoredTop sz="69471" autoAdjust="0"/>
  </p:normalViewPr>
  <p:slideViewPr>
    <p:cSldViewPr snapToGrid="0">
      <p:cViewPr varScale="1">
        <p:scale>
          <a:sx n="114" d="100"/>
          <a:sy n="114" d="100"/>
        </p:scale>
        <p:origin x="1864" y="7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64" d="100"/>
          <a:sy n="64" d="100"/>
        </p:scale>
        <p:origin x="274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f738e58b9fca48d" providerId="LiveId" clId="{F44F8D8D-1C83-4560-A266-E812897A35E0}"/>
    <pc:docChg chg="undo custSel modSld">
      <pc:chgData name="" userId="3f738e58b9fca48d" providerId="LiveId" clId="{F44F8D8D-1C83-4560-A266-E812897A35E0}" dt="2022-05-16T02:54:57.105" v="150" actId="20577"/>
      <pc:docMkLst>
        <pc:docMk/>
      </pc:docMkLst>
      <pc:sldChg chg="addSp delSp modSp">
        <pc:chgData name="" userId="3f738e58b9fca48d" providerId="LiveId" clId="{F44F8D8D-1C83-4560-A266-E812897A35E0}" dt="2022-05-16T02:24:44.235" v="3" actId="478"/>
        <pc:sldMkLst>
          <pc:docMk/>
          <pc:sldMk cId="2271741893" sldId="256"/>
        </pc:sldMkLst>
        <pc:spChg chg="add del">
          <ac:chgData name="" userId="3f738e58b9fca48d" providerId="LiveId" clId="{F44F8D8D-1C83-4560-A266-E812897A35E0}" dt="2022-05-16T02:24:44.235" v="3" actId="478"/>
          <ac:spMkLst>
            <pc:docMk/>
            <pc:sldMk cId="2271741893" sldId="256"/>
            <ac:spMk id="7" creationId="{00000000-0000-0000-0000-000000000000}"/>
          </ac:spMkLst>
        </pc:spChg>
        <pc:spChg chg="add del mod">
          <ac:chgData name="" userId="3f738e58b9fca48d" providerId="LiveId" clId="{F44F8D8D-1C83-4560-A266-E812897A35E0}" dt="2022-05-16T02:24:44.235" v="3" actId="478"/>
          <ac:spMkLst>
            <pc:docMk/>
            <pc:sldMk cId="2271741893" sldId="256"/>
            <ac:spMk id="13" creationId="{2F65EF48-A094-4782-A754-3E02DE179B40}"/>
          </ac:spMkLst>
        </pc:spChg>
        <pc:picChg chg="mod">
          <ac:chgData name="" userId="3f738e58b9fca48d" providerId="LiveId" clId="{F44F8D8D-1C83-4560-A266-E812897A35E0}" dt="2022-05-16T02:23:51.432" v="1" actId="1076"/>
          <ac:picMkLst>
            <pc:docMk/>
            <pc:sldMk cId="2271741893" sldId="256"/>
            <ac:picMk id="3" creationId="{E831692B-3CE2-4786-87F0-D0FF5B490204}"/>
          </ac:picMkLst>
        </pc:picChg>
      </pc:sldChg>
      <pc:sldChg chg="modNotesTx">
        <pc:chgData name="" userId="3f738e58b9fca48d" providerId="LiveId" clId="{F44F8D8D-1C83-4560-A266-E812897A35E0}" dt="2022-05-16T02:54:57.105" v="150" actId="20577"/>
        <pc:sldMkLst>
          <pc:docMk/>
          <pc:sldMk cId="3686971811" sldId="1705"/>
        </pc:sldMkLst>
      </pc:sldChg>
      <pc:sldChg chg="modNotesTx">
        <pc:chgData name="" userId="3f738e58b9fca48d" providerId="LiveId" clId="{F44F8D8D-1C83-4560-A266-E812897A35E0}" dt="2022-05-16T02:52:46.578" v="34" actId="20577"/>
        <pc:sldMkLst>
          <pc:docMk/>
          <pc:sldMk cId="1621640548" sldId="1714"/>
        </pc:sldMkLst>
      </pc:sldChg>
      <pc:sldChg chg="modNotesTx">
        <pc:chgData name="" userId="3f738e58b9fca48d" providerId="LiveId" clId="{F44F8D8D-1C83-4560-A266-E812897A35E0}" dt="2022-05-16T02:51:54.544" v="4" actId="20577"/>
        <pc:sldMkLst>
          <pc:docMk/>
          <pc:sldMk cId="3980598242" sldId="1716"/>
        </pc:sldMkLst>
      </pc:sldChg>
      <pc:sldChg chg="modNotesTx">
        <pc:chgData name="" userId="3f738e58b9fca48d" providerId="LiveId" clId="{F44F8D8D-1C83-4560-A266-E812897A35E0}" dt="2022-05-16T02:53:13.105" v="91" actId="20577"/>
        <pc:sldMkLst>
          <pc:docMk/>
          <pc:sldMk cId="3968207176" sldId="1718"/>
        </pc:sldMkLst>
      </pc:sldChg>
      <pc:sldChg chg="modNotesTx">
        <pc:chgData name="" userId="3f738e58b9fca48d" providerId="LiveId" clId="{F44F8D8D-1C83-4560-A266-E812897A35E0}" dt="2022-05-16T02:53:19.913" v="93" actId="20577"/>
        <pc:sldMkLst>
          <pc:docMk/>
          <pc:sldMk cId="3053733488" sldId="1722"/>
        </pc:sldMkLst>
      </pc:sldChg>
      <pc:sldChg chg="modNotesTx">
        <pc:chgData name="" userId="3f738e58b9fca48d" providerId="LiveId" clId="{F44F8D8D-1C83-4560-A266-E812897A35E0}" dt="2022-05-16T02:52:28.066" v="12" actId="20577"/>
        <pc:sldMkLst>
          <pc:docMk/>
          <pc:sldMk cId="4211460311" sldId="172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7C49B2-44E8-4EFD-A97B-B11A258AE913}" type="datetimeFigureOut">
              <a:rPr lang="zh-CN" altLang="en-US" smtClean="0"/>
              <a:t>2022/9/16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1B3AF3-F35D-4318-B7D7-AB8D96882FE1}" type="slidenum">
              <a:rPr lang="zh-CN" altLang="en-US" smtClean="0"/>
              <a:t>‹#›</a:t>
            </a:fld>
            <a:endParaRPr lang="zh-CN" altLang="en-US"/>
          </a:p>
        </p:txBody>
      </p:sp>
    </p:spTree>
    <p:extLst>
      <p:ext uri="{BB962C8B-B14F-4D97-AF65-F5344CB8AC3E}">
        <p14:creationId xmlns:p14="http://schemas.microsoft.com/office/powerpoint/2010/main" val="3207748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2022/9/16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尊敬的老师，上午好</a:t>
            </a:r>
            <a:r>
              <a:rPr lang="en-US" altLang="zh-CN" dirty="0"/>
              <a:t>!</a:t>
            </a:r>
          </a:p>
          <a:p>
            <a:r>
              <a:rPr lang="zh-CN" altLang="en-US" dirty="0"/>
              <a:t>我是王致远</a:t>
            </a:r>
            <a:r>
              <a:rPr lang="en-US" altLang="zh-CN" dirty="0"/>
              <a:t>,</a:t>
            </a:r>
            <a:r>
              <a:rPr lang="zh-CN" altLang="en-US" dirty="0"/>
              <a:t>我的毕业论文题目是</a:t>
            </a:r>
            <a:r>
              <a:rPr lang="en-US" altLang="zh-CN" dirty="0"/>
              <a:t>《</a:t>
            </a:r>
            <a:r>
              <a:rPr lang="en-US" altLang="zh-CN" sz="1200" dirty="0">
                <a:ln w="0"/>
                <a:solidFill>
                  <a:schemeClr val="accent6">
                    <a:lumMod val="75000"/>
                  </a:schemeClr>
                </a:solidFill>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Large-scale scene simulation of games in cold-temperate deciduous coniferous forest area based on UE</a:t>
            </a:r>
            <a:r>
              <a:rPr lang="en-US" altLang="zh-CN" dirty="0"/>
              <a:t>》,</a:t>
            </a:r>
            <a:r>
              <a:rPr lang="zh-CN" altLang="en-US" dirty="0"/>
              <a:t>接下来由我为大家带来毕设演讲</a:t>
            </a:r>
            <a:endParaRPr lang="en-US" altLang="zh-CN" dirty="0"/>
          </a:p>
          <a:p>
            <a:endParaRPr lang="en-US" altLang="zh-CN" dirty="0"/>
          </a:p>
          <a:p>
            <a:r>
              <a:rPr lang="zh-CN" altLang="en-US" dirty="0"/>
              <a:t>在开始演讲之前，我想邀请各位老师看一段演示视频。</a:t>
            </a:r>
            <a:endParaRPr lang="en-US" altLang="zh-CN" dirty="0"/>
          </a:p>
          <a:p>
            <a:endParaRPr lang="en-US" altLang="zh-CN" dirty="0"/>
          </a:p>
          <a:p>
            <a:r>
              <a:rPr lang="en-US" altLang="zh-CN" dirty="0"/>
              <a:t>Dear teacher, good morning!</a:t>
            </a:r>
          </a:p>
          <a:p>
            <a:r>
              <a:rPr lang="en-US" altLang="zh-CN" dirty="0"/>
              <a:t>My name is Wang Zhiyuan. And My project title is "Large-scale scene simulation of games in cold-temperate deciduous coniferous forest area based on UE". </a:t>
            </a:r>
          </a:p>
          <a:p>
            <a:endParaRPr lang="en-US" altLang="zh-CN" dirty="0"/>
          </a:p>
          <a:p>
            <a:r>
              <a:rPr lang="en-US" altLang="zh-CN" dirty="0"/>
              <a:t>Before starting the presentation, I would like to invite you to watch a demonstration video.</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1495153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三种材质生成的角度不同，但在交界处会有平滑的混合。例如</a:t>
            </a:r>
            <a:r>
              <a:rPr lang="en-GB" altLang="zh-CN" sz="1200" kern="1200" dirty="0">
                <a:solidFill>
                  <a:schemeClr val="tx1"/>
                </a:solidFill>
                <a:effectLst/>
                <a:latin typeface="+mn-lt"/>
                <a:ea typeface="+mn-ea"/>
                <a:cs typeface="+mn-cs"/>
              </a:rPr>
              <a:t>Planar</a:t>
            </a:r>
            <a:r>
              <a:rPr lang="zh-CN" altLang="zh-CN" sz="1200" kern="1200" dirty="0">
                <a:solidFill>
                  <a:schemeClr val="tx1"/>
                </a:solidFill>
                <a:effectLst/>
                <a:latin typeface="+mn-lt"/>
                <a:ea typeface="+mn-ea"/>
                <a:cs typeface="+mn-cs"/>
              </a:rPr>
              <a:t>负责生成草地的材质</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生成于坡度小于</a:t>
            </a:r>
            <a:r>
              <a:rPr lang="en-GB"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度平地。在</a:t>
            </a:r>
            <a:r>
              <a:rPr lang="en-GB"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度到</a:t>
            </a:r>
            <a:r>
              <a:rPr lang="en-GB"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度之间与</a:t>
            </a:r>
            <a:r>
              <a:rPr lang="en-GB" altLang="zh-CN" sz="1200" kern="1200" dirty="0">
                <a:solidFill>
                  <a:schemeClr val="tx1"/>
                </a:solidFill>
                <a:effectLst/>
                <a:latin typeface="+mn-lt"/>
                <a:ea typeface="+mn-ea"/>
                <a:cs typeface="+mn-cs"/>
              </a:rPr>
              <a:t>Slope</a:t>
            </a:r>
            <a:r>
              <a:rPr lang="zh-CN" altLang="zh-CN" sz="1200" kern="1200" dirty="0">
                <a:solidFill>
                  <a:schemeClr val="tx1"/>
                </a:solidFill>
                <a:effectLst/>
                <a:latin typeface="+mn-lt"/>
                <a:ea typeface="+mn-ea"/>
                <a:cs typeface="+mn-cs"/>
              </a:rPr>
              <a:t>层有混合。</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最后使用</a:t>
            </a:r>
            <a:r>
              <a:rPr lang="en-US" altLang="zh-CN" sz="1200" kern="1200" dirty="0">
                <a:solidFill>
                  <a:schemeClr val="tx1"/>
                </a:solidFill>
                <a:effectLst/>
                <a:latin typeface="+mn-lt"/>
                <a:ea typeface="+mn-ea"/>
                <a:cs typeface="+mn-cs"/>
              </a:rPr>
              <a:t>Auto</a:t>
            </a:r>
            <a:r>
              <a:rPr lang="zh-CN" altLang="zh-CN" sz="1200" kern="1200" dirty="0">
                <a:solidFill>
                  <a:schemeClr val="tx1"/>
                </a:solidFill>
                <a:effectLst/>
                <a:latin typeface="+mn-lt"/>
                <a:ea typeface="+mn-ea"/>
                <a:cs typeface="+mn-cs"/>
              </a:rPr>
              <a:t>图层混合了所有图层，设置数个参数用来调节自动生成效果，包括混合强度，混合距离，生成坡度，植物生长坡度</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同时此图层</a:t>
            </a:r>
            <a:r>
              <a:rPr lang="zh-CN" altLang="zh-CN" sz="1200" kern="1200" dirty="0">
                <a:solidFill>
                  <a:schemeClr val="tx1"/>
                </a:solidFill>
                <a:effectLst/>
                <a:latin typeface="+mn-lt"/>
                <a:ea typeface="+mn-ea"/>
                <a:cs typeface="+mn-cs"/>
              </a:rPr>
              <a:t>控制</a:t>
            </a:r>
            <a:r>
              <a:rPr lang="zh-CN" altLang="en-US" sz="1200" kern="1200" dirty="0">
                <a:solidFill>
                  <a:schemeClr val="tx1"/>
                </a:solidFill>
                <a:effectLst/>
                <a:latin typeface="+mn-lt"/>
                <a:ea typeface="+mn-ea"/>
                <a:cs typeface="+mn-cs"/>
              </a:rPr>
              <a:t>各个图层间的</a:t>
            </a:r>
            <a:r>
              <a:rPr lang="zh-CN" altLang="zh-CN" sz="1200" kern="1200" dirty="0">
                <a:solidFill>
                  <a:schemeClr val="tx1"/>
                </a:solidFill>
                <a:effectLst/>
                <a:latin typeface="+mn-lt"/>
                <a:ea typeface="+mn-ea"/>
                <a:cs typeface="+mn-cs"/>
              </a:rPr>
              <a:t>混合距离与混合强度。对材质添加</a:t>
            </a:r>
            <a:r>
              <a:rPr lang="en-GB" altLang="zh-CN" sz="1200" kern="1200" dirty="0">
                <a:solidFill>
                  <a:schemeClr val="tx1"/>
                </a:solidFill>
                <a:effectLst/>
                <a:latin typeface="+mn-lt"/>
                <a:ea typeface="+mn-ea"/>
                <a:cs typeface="+mn-cs"/>
              </a:rPr>
              <a:t>Perlin</a:t>
            </a:r>
            <a:r>
              <a:rPr lang="zh-CN" altLang="zh-CN" sz="1200" kern="1200" dirty="0">
                <a:solidFill>
                  <a:schemeClr val="tx1"/>
                </a:solidFill>
                <a:effectLst/>
                <a:latin typeface="+mn-lt"/>
                <a:ea typeface="+mn-ea"/>
                <a:cs typeface="+mn-cs"/>
              </a:rPr>
              <a:t>噪声以避免远距离下的草地贴图重复问题。</a:t>
            </a:r>
            <a:r>
              <a:rPr lang="en-US" altLang="zh-CN" dirty="0"/>
              <a:t>(and set several parameters to adjust the automatic generation effect, including the mixing strength, mixing distance, generation slope, and plant growth </a:t>
            </a:r>
            <a:r>
              <a:rPr lang="en-US" altLang="zh-CN" dirty="0" err="1"/>
              <a:t>slope.At</a:t>
            </a:r>
            <a:r>
              <a:rPr lang="en-US" altLang="zh-CN" dirty="0"/>
              <a:t> the same time, this layer controls the blending distance and blending strength between each layer. Added Perlin noise to materials to avoid grass map duplication issues at long distances.)</a:t>
            </a:r>
            <a:endParaRPr lang="zh-CN" altLang="zh-CN" sz="1200" kern="1200" dirty="0">
              <a:solidFill>
                <a:schemeClr val="tx1"/>
              </a:solidFill>
              <a:effectLst/>
              <a:latin typeface="+mn-lt"/>
              <a:ea typeface="+mn-ea"/>
              <a:cs typeface="+mn-cs"/>
            </a:endParaRPr>
          </a:p>
          <a:p>
            <a:endParaRPr lang="en-US" altLang="zh-CN" dirty="0"/>
          </a:p>
          <a:p>
            <a:endParaRPr lang="en-US" altLang="zh-CN" dirty="0"/>
          </a:p>
          <a:p>
            <a:r>
              <a:rPr lang="en-US" altLang="zh-CN" dirty="0"/>
              <a:t>The three materials generate different angles, but will have a smooth blend at the junction. </a:t>
            </a:r>
          </a:p>
          <a:p>
            <a:endParaRPr lang="en-US" altLang="zh-CN" dirty="0"/>
          </a:p>
          <a:p>
            <a:r>
              <a:rPr lang="en-US" altLang="zh-CN" dirty="0"/>
              <a:t>For example, Planar is responsible for generating grass materials, which are generated on flat land with a slope of less than 10 degrees. There is blending with the Slope layer between 10 and 15 degrees.</a:t>
            </a:r>
          </a:p>
          <a:p>
            <a:endParaRPr lang="en-US" altLang="zh-CN" dirty="0"/>
          </a:p>
          <a:p>
            <a:r>
              <a:rPr lang="en-US" altLang="zh-CN" dirty="0"/>
              <a:t>Finally, use the Auto layer to mix all the layers.</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867556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场景性能优化是整个项目的重中之重，也是项目的</a:t>
            </a:r>
            <a:r>
              <a:rPr lang="zh-CN" altLang="en-US" sz="1200" kern="1200" dirty="0">
                <a:solidFill>
                  <a:schemeClr val="tx1"/>
                </a:solidFill>
                <a:effectLst/>
                <a:latin typeface="+mn-lt"/>
                <a:ea typeface="+mn-ea"/>
                <a:cs typeface="+mn-cs"/>
              </a:rPr>
              <a:t>重点</a:t>
            </a:r>
            <a:r>
              <a:rPr lang="zh-CN" altLang="zh-CN" sz="1200" kern="1200" dirty="0">
                <a:solidFill>
                  <a:schemeClr val="tx1"/>
                </a:solidFill>
                <a:effectLst/>
                <a:latin typeface="+mn-lt"/>
                <a:ea typeface="+mn-ea"/>
                <a:cs typeface="+mn-cs"/>
              </a:rPr>
              <a:t>部分。</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a:t>
            </a:r>
            <a:r>
              <a:rPr lang="en-GB" altLang="zh-CN" sz="1200" kern="1200" dirty="0">
                <a:solidFill>
                  <a:schemeClr val="tx1"/>
                </a:solidFill>
                <a:effectLst/>
                <a:latin typeface="+mn-lt"/>
                <a:ea typeface="+mn-ea"/>
                <a:cs typeface="+mn-cs"/>
              </a:rPr>
              <a:t>UE</a:t>
            </a:r>
            <a:r>
              <a:rPr lang="zh-CN" altLang="zh-CN" sz="1200" kern="1200" dirty="0">
                <a:solidFill>
                  <a:schemeClr val="tx1"/>
                </a:solidFill>
                <a:effectLst/>
                <a:latin typeface="+mn-lt"/>
                <a:ea typeface="+mn-ea"/>
                <a:cs typeface="+mn-cs"/>
              </a:rPr>
              <a:t>中，在同一场景中大量使用昂贵的植物资产会使得场景</a:t>
            </a:r>
            <a:r>
              <a:rPr lang="en-GB" altLang="zh-CN" sz="1200" kern="1200" dirty="0">
                <a:solidFill>
                  <a:schemeClr val="tx1"/>
                </a:solidFill>
                <a:effectLst/>
                <a:latin typeface="+mn-lt"/>
                <a:ea typeface="+mn-ea"/>
                <a:cs typeface="+mn-cs"/>
              </a:rPr>
              <a:t>FPS</a:t>
            </a:r>
            <a:r>
              <a:rPr lang="zh-CN" altLang="zh-CN" sz="1200" kern="1200" dirty="0">
                <a:solidFill>
                  <a:schemeClr val="tx1"/>
                </a:solidFill>
                <a:effectLst/>
                <a:latin typeface="+mn-lt"/>
                <a:ea typeface="+mn-ea"/>
                <a:cs typeface="+mn-cs"/>
              </a:rPr>
              <a:t>（</a:t>
            </a:r>
            <a:r>
              <a:rPr lang="en-GB" altLang="zh-CN" sz="1200" kern="1200" dirty="0">
                <a:solidFill>
                  <a:schemeClr val="tx1"/>
                </a:solidFill>
                <a:effectLst/>
                <a:latin typeface="+mn-lt"/>
                <a:ea typeface="+mn-ea"/>
                <a:cs typeface="+mn-cs"/>
              </a:rPr>
              <a:t>frame per second</a:t>
            </a:r>
            <a:r>
              <a:rPr lang="zh-CN" altLang="zh-CN" sz="1200" kern="1200" dirty="0">
                <a:solidFill>
                  <a:schemeClr val="tx1"/>
                </a:solidFill>
                <a:effectLst/>
                <a:latin typeface="+mn-lt"/>
                <a:ea typeface="+mn-ea"/>
                <a:cs typeface="+mn-cs"/>
              </a:rPr>
              <a:t>）变得非常低，</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使用几种有效的优化手段稳定帧数在</a:t>
            </a:r>
            <a:r>
              <a:rPr lang="en-GB" altLang="zh-CN" sz="1200" kern="1200" dirty="0">
                <a:solidFill>
                  <a:schemeClr val="tx1"/>
                </a:solidFill>
                <a:effectLst/>
                <a:latin typeface="+mn-lt"/>
                <a:ea typeface="+mn-ea"/>
                <a:cs typeface="+mn-cs"/>
              </a:rPr>
              <a:t>30fps</a:t>
            </a:r>
            <a:r>
              <a:rPr lang="zh-CN" altLang="zh-CN" sz="1200" kern="1200" dirty="0">
                <a:solidFill>
                  <a:schemeClr val="tx1"/>
                </a:solidFill>
                <a:effectLst/>
                <a:latin typeface="+mn-lt"/>
                <a:ea typeface="+mn-ea"/>
                <a:cs typeface="+mn-cs"/>
              </a:rPr>
              <a:t>以上，保证基本的场景浏览体验。</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Scene performance optimization is a key part of the entire project.</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In UE, using a lot of expensive plant assets in the same scene can make the scene FPS extremely low,</a:t>
            </a:r>
          </a:p>
          <a:p>
            <a:r>
              <a:rPr lang="en-US" altLang="zh-CN" sz="1200" kern="1200" dirty="0">
                <a:solidFill>
                  <a:schemeClr val="tx1"/>
                </a:solidFill>
                <a:effectLst/>
                <a:latin typeface="+mn-lt"/>
                <a:ea typeface="+mn-ea"/>
                <a:cs typeface="+mn-cs"/>
              </a:rPr>
              <a:t>Using several effective optimization methods to stabilize the frame rate above 30fps and ensure the basic scene browsing experience</a:t>
            </a:r>
            <a:endParaRPr lang="en-US" altLang="zh-CN" kern="50" dirty="0">
              <a:latin typeface="Times New Roman" panose="02020603050405020304" pitchFamily="18" charset="0"/>
              <a:ea typeface="等线" panose="02010600030101010101" pitchFamily="2" charset="-122"/>
            </a:endParaRPr>
          </a:p>
          <a:p>
            <a:r>
              <a:rPr lang="en-US" altLang="zh-CN" kern="50" dirty="0">
                <a:latin typeface="Times New Roman" panose="02020603050405020304" pitchFamily="18" charset="0"/>
                <a:ea typeface="等线" panose="02010600030101010101" pitchFamily="2" charset="-122"/>
              </a:rPr>
              <a:t>LOD</a:t>
            </a:r>
          </a:p>
          <a:p>
            <a:r>
              <a:rPr lang="zh-CN" altLang="zh-CN" sz="1200" kern="1200" dirty="0">
                <a:solidFill>
                  <a:schemeClr val="tx1"/>
                </a:solidFill>
                <a:effectLst/>
                <a:latin typeface="+mn-lt"/>
                <a:ea typeface="+mn-ea"/>
                <a:cs typeface="+mn-cs"/>
              </a:rPr>
              <a:t>在规划场景模型时以减少图形的计算量为原则，</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场景内的植物模型要根据近景、中景和远景来进行分级规划，在近景中出现的模型需要采用高精度模型，远景采用低模。</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First method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LOD</a:t>
            </a:r>
          </a:p>
          <a:p>
            <a:r>
              <a:rPr lang="en-US" altLang="zh-CN" sz="1200" kern="1200" dirty="0">
                <a:solidFill>
                  <a:schemeClr val="tx1"/>
                </a:solidFill>
                <a:effectLst/>
                <a:latin typeface="+mn-lt"/>
                <a:ea typeface="+mn-ea"/>
                <a:cs typeface="+mn-cs"/>
              </a:rPr>
              <a:t>When planning the scene model, the principle is to reduce the amount of calculation of graphics.</a:t>
            </a:r>
          </a:p>
          <a:p>
            <a:r>
              <a:rPr lang="en-US" altLang="zh-CN" sz="1200" kern="1200" dirty="0">
                <a:solidFill>
                  <a:schemeClr val="tx1"/>
                </a:solidFill>
                <a:effectLst/>
                <a:latin typeface="+mn-lt"/>
                <a:ea typeface="+mn-ea"/>
                <a:cs typeface="+mn-cs"/>
              </a:rPr>
              <a:t>The plant models in the scene should be hierarchically planned. The model that appears in the close-range needs to use a high-precision model, and in the long-range uses a low-poly model.</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920349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kern="50" dirty="0">
                <a:latin typeface="Times New Roman" panose="02020603050405020304" pitchFamily="18" charset="0"/>
                <a:ea typeface="等线" panose="02010600030101010101" pitchFamily="2" charset="-122"/>
              </a:rPr>
              <a:t>Second</a:t>
            </a:r>
            <a:r>
              <a:rPr lang="zh-CN" altLang="en-US" kern="50" dirty="0">
                <a:latin typeface="Times New Roman" panose="02020603050405020304" pitchFamily="18" charset="0"/>
                <a:ea typeface="等线" panose="02010600030101010101" pitchFamily="2" charset="-122"/>
              </a:rPr>
              <a:t> </a:t>
            </a:r>
            <a:r>
              <a:rPr lang="en-US" altLang="zh-CN" kern="50" dirty="0">
                <a:latin typeface="Times New Roman" panose="02020603050405020304" pitchFamily="18" charset="0"/>
                <a:ea typeface="等线" panose="02010600030101010101" pitchFamily="2" charset="-122"/>
              </a:rPr>
              <a:t>Method, Cull Distance</a:t>
            </a:r>
          </a:p>
          <a:p>
            <a:r>
              <a:rPr lang="zh-CN" altLang="zh-CN" kern="50" dirty="0">
                <a:latin typeface="Times New Roman" panose="02020603050405020304" pitchFamily="18" charset="0"/>
                <a:ea typeface="等线" panose="02010600030101010101" pitchFamily="2" charset="-122"/>
              </a:rPr>
              <a:t>当摄像机距离网格体组件足够远时，此时该网格体组件可以被视为不重要，从而剔除。</a:t>
            </a:r>
            <a:endParaRPr lang="en-US" altLang="zh-CN" kern="50" dirty="0">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50" dirty="0">
                <a:latin typeface="Times New Roman" panose="02020603050405020304" pitchFamily="18" charset="0"/>
                <a:ea typeface="等线" panose="02010600030101010101" pitchFamily="2" charset="-122"/>
              </a:rPr>
              <a:t>When the camera is far enough away from a mesh component, the mesh component can be considered unimportant and therefore culled.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50" dirty="0">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50" dirty="0">
              <a:latin typeface="Times New Roman" panose="02020603050405020304" pitchFamily="18" charset="0"/>
              <a:ea typeface="等线" panose="02010600030101010101" pitchFamily="2" charset="-122"/>
            </a:endParaRPr>
          </a:p>
          <a:p>
            <a:pPr algn="just">
              <a:lnSpc>
                <a:spcPct val="150000"/>
              </a:lnSpc>
              <a:spcAft>
                <a:spcPts val="600"/>
              </a:spcAft>
            </a:pPr>
            <a:r>
              <a:rPr lang="zh-CN" altLang="zh-CN" sz="1200" kern="50" dirty="0">
                <a:latin typeface="Times New Roman" panose="02020603050405020304" pitchFamily="18" charset="0"/>
                <a:ea typeface="等线" panose="02010600030101010101" pitchFamily="2" charset="-122"/>
              </a:rPr>
              <a:t>通过设置</a:t>
            </a:r>
            <a:r>
              <a:rPr lang="en-GB" altLang="zh-CN" sz="1200" kern="50" dirty="0">
                <a:latin typeface="Times New Roman" panose="02020603050405020304" pitchFamily="18" charset="0"/>
                <a:ea typeface="等线" panose="02010600030101010101" pitchFamily="2" charset="-122"/>
              </a:rPr>
              <a:t>Cull Distance</a:t>
            </a:r>
            <a:r>
              <a:rPr lang="zh-CN" altLang="zh-CN" sz="1200" kern="50" dirty="0">
                <a:latin typeface="Times New Roman" panose="02020603050405020304" pitchFamily="18" charset="0"/>
                <a:ea typeface="等线" panose="02010600030101010101" pitchFamily="2" charset="-122"/>
              </a:rPr>
              <a:t>，网格体组件会在距离镜头一定距离后自动从场景中剔除，从而节省计算性能。</a:t>
            </a:r>
            <a:endParaRPr lang="en-US" altLang="zh-CN" sz="1200" kern="50" dirty="0">
              <a:latin typeface="Times New Roman" panose="02020603050405020304" pitchFamily="18" charset="0"/>
              <a:ea typeface="等线" panose="02010600030101010101" pitchFamily="2" charset="-122"/>
            </a:endParaRPr>
          </a:p>
          <a:p>
            <a:r>
              <a:rPr lang="en-US" altLang="zh-CN" dirty="0"/>
              <a:t>By setting Cull Distance, mesh components are automatically culled from the scene after a certain distance from the camera, saving computational performance.</a:t>
            </a:r>
          </a:p>
          <a:p>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414821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project has been basically completed after adding all the components.</a:t>
            </a:r>
          </a:p>
          <a:p>
            <a:endParaRPr lang="en-US" altLang="zh-CN" dirty="0"/>
          </a:p>
          <a:p>
            <a:r>
              <a:rPr lang="en-US" altLang="zh-CN" dirty="0"/>
              <a:t>However, there is one more thing…</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1269021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200" dirty="0" err="1">
                <a:solidFill>
                  <a:schemeClr val="tx1"/>
                </a:solidFill>
                <a:effectLst/>
                <a:latin typeface="+mn-lt"/>
                <a:ea typeface="+mn-ea"/>
                <a:cs typeface="+mn-cs"/>
              </a:rPr>
              <a:t>Wucaishan</a:t>
            </a:r>
            <a:r>
              <a:rPr lang="zh-CN" altLang="zh-CN" sz="1200" kern="1200" dirty="0">
                <a:solidFill>
                  <a:schemeClr val="tx1"/>
                </a:solidFill>
                <a:effectLst/>
                <a:latin typeface="+mn-lt"/>
                <a:ea typeface="+mn-ea"/>
                <a:cs typeface="+mn-cs"/>
              </a:rPr>
              <a:t>是大兴安岭秋季有名的景色之一，在秋季，不同植物有着不同的叶子颜色，在一座山上可以看到数种不同的颜色，共同组成了艳丽的风景。英文为“</a:t>
            </a:r>
            <a:r>
              <a:rPr lang="en-GB" altLang="zh-CN" sz="1200" kern="1200" dirty="0" err="1">
                <a:solidFill>
                  <a:schemeClr val="tx1"/>
                </a:solidFill>
                <a:effectLst/>
                <a:latin typeface="+mn-lt"/>
                <a:ea typeface="+mn-ea"/>
                <a:cs typeface="+mn-cs"/>
              </a:rPr>
              <a:t>Colorful</a:t>
            </a:r>
            <a:r>
              <a:rPr lang="en-GB" altLang="zh-CN" sz="1200" kern="1200" dirty="0">
                <a:solidFill>
                  <a:schemeClr val="tx1"/>
                </a:solidFill>
                <a:effectLst/>
                <a:latin typeface="+mn-lt"/>
                <a:ea typeface="+mn-ea"/>
                <a:cs typeface="+mn-cs"/>
              </a:rPr>
              <a:t> Mountain</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在本项目中，他被作为秋季加入到场景中。</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秋天的场景与其他季节不同，会改变：</a:t>
            </a:r>
            <a:endParaRPr lang="en-US" altLang="zh-CN" dirty="0"/>
          </a:p>
          <a:p>
            <a:pPr marL="228600" indent="-228600">
              <a:buAutoNum type="arabicPeriod"/>
            </a:pPr>
            <a:r>
              <a:rPr lang="zh-CN" altLang="en-US" dirty="0"/>
              <a:t>树叶、草地的</a:t>
            </a:r>
            <a:r>
              <a:rPr lang="en-US" altLang="zh-CN" dirty="0"/>
              <a:t>base color</a:t>
            </a:r>
          </a:p>
          <a:p>
            <a:pPr marL="228600" indent="-228600">
              <a:buAutoNum type="arabicPeriod"/>
            </a:pPr>
            <a:r>
              <a:rPr lang="zh-CN" altLang="en-US" dirty="0"/>
              <a:t>后处理的色温</a:t>
            </a:r>
            <a:endParaRPr lang="en-US" altLang="zh-CN" dirty="0"/>
          </a:p>
          <a:p>
            <a:pPr marL="228600" indent="-228600">
              <a:buAutoNum type="arabicPeriod"/>
            </a:pPr>
            <a:r>
              <a:rPr lang="zh-CN" altLang="en-US" dirty="0"/>
              <a:t>太阳光强度</a:t>
            </a:r>
            <a:endParaRPr lang="en-US" altLang="zh-CN" dirty="0"/>
          </a:p>
          <a:p>
            <a:pPr marL="0" indent="0">
              <a:buNone/>
            </a:pPr>
            <a:endParaRPr lang="en-US" altLang="zh-CN" dirty="0"/>
          </a:p>
          <a:p>
            <a:pPr marL="0" indent="0">
              <a:buNone/>
            </a:pPr>
            <a:r>
              <a:rPr lang="en-US" altLang="zh-CN" dirty="0" err="1"/>
              <a:t>Wucaishan</a:t>
            </a:r>
            <a:r>
              <a:rPr lang="en-US" altLang="zh-CN" dirty="0"/>
              <a:t> is one of the famous autumn scenery in the </a:t>
            </a:r>
            <a:r>
              <a:rPr lang="en-US" altLang="zh-CN" sz="1200" b="0" kern="1200" dirty="0">
                <a:solidFill>
                  <a:schemeClr val="tx1"/>
                </a:solidFill>
                <a:effectLst/>
                <a:latin typeface="+mn-lt"/>
                <a:ea typeface="+mn-ea"/>
                <a:cs typeface="+mn-cs"/>
              </a:rPr>
              <a:t>Greater Khingan Mountain</a:t>
            </a:r>
            <a:r>
              <a:rPr lang="en-US" altLang="zh-CN" dirty="0"/>
              <a:t>. In autumn, different plants have different leaf colors. You can see several colors on a mountain, which together form a gorgeous scenery. </a:t>
            </a:r>
          </a:p>
          <a:p>
            <a:pPr marL="0" indent="0">
              <a:buNone/>
            </a:pPr>
            <a:endParaRPr lang="en-US" altLang="zh-CN" dirty="0"/>
          </a:p>
          <a:p>
            <a:pPr marL="0" indent="0">
              <a:buNone/>
            </a:pPr>
            <a:r>
              <a:rPr lang="en-US" altLang="zh-CN" dirty="0"/>
              <a:t>The autumn scene is different from other seasons </a:t>
            </a:r>
          </a:p>
          <a:p>
            <a:pPr marL="0" indent="0">
              <a:buNone/>
            </a:pPr>
            <a:r>
              <a:rPr lang="en-US" altLang="zh-CN" dirty="0"/>
              <a:t>It changes base color of leaves and grass, the camera color temperature and also the sunlight intensity.</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3171640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achieve this effect?</a:t>
            </a:r>
          </a:p>
          <a:p>
            <a:r>
              <a:rPr lang="zh-CN" altLang="en-US" dirty="0"/>
              <a:t>实现：使用参数集控制材质插值过渡，同时使用蓝图控制参数集</a:t>
            </a:r>
          </a:p>
          <a:p>
            <a:r>
              <a:rPr lang="zh-CN" altLang="en-US" dirty="0"/>
              <a:t>最终集成在天气系统全局时间轴内</a:t>
            </a:r>
            <a:endParaRPr lang="en-US" altLang="zh-CN" dirty="0"/>
          </a:p>
          <a:p>
            <a:endParaRPr lang="zh-CN" altLang="en-US" dirty="0"/>
          </a:p>
          <a:p>
            <a:r>
              <a:rPr lang="en-US" altLang="zh-CN" dirty="0"/>
              <a:t>Use parameter sets to control material seasonal transitions, while using blueprints to control parameter sets</a:t>
            </a:r>
          </a:p>
          <a:p>
            <a:endParaRPr lang="en-US" altLang="zh-CN" dirty="0"/>
          </a:p>
          <a:p>
            <a:r>
              <a:rPr lang="en-US" altLang="zh-CN" dirty="0"/>
              <a:t>And it is finally integration within the global timeline of the weather system</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963340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冬季雪景总是最能体现其寒带特征的。本研究设计亮点之一为可交互的雪。</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雪地表现为：</a:t>
            </a:r>
          </a:p>
          <a:p>
            <a:pPr lvl="0"/>
            <a:r>
              <a:rPr lang="zh-CN" altLang="zh-CN" sz="1200" kern="1200" dirty="0">
                <a:solidFill>
                  <a:schemeClr val="tx1"/>
                </a:solidFill>
                <a:effectLst/>
                <a:latin typeface="+mn-lt"/>
                <a:ea typeface="+mn-ea"/>
                <a:cs typeface="+mn-cs"/>
              </a:rPr>
              <a:t>积雪效果：下雪时雪地会自动发生堆积，堆积会发生在地表与所有模型上。</a:t>
            </a:r>
          </a:p>
          <a:p>
            <a:pPr lvl="0"/>
            <a:r>
              <a:rPr lang="zh-CN" altLang="zh-CN" sz="1200" kern="1200" dirty="0">
                <a:solidFill>
                  <a:schemeClr val="tx1"/>
                </a:solidFill>
                <a:effectLst/>
                <a:latin typeface="+mn-lt"/>
                <a:ea typeface="+mn-ea"/>
                <a:cs typeface="+mn-cs"/>
              </a:rPr>
              <a:t>可交互：人物模型移动时会在雪地留下动态轨迹。</a:t>
            </a:r>
            <a:endParaRPr lang="en-US" altLang="zh-CN" sz="1200" kern="1200" dirty="0">
              <a:solidFill>
                <a:schemeClr val="tx1"/>
              </a:solidFill>
              <a:effectLst/>
              <a:latin typeface="+mn-lt"/>
              <a:ea typeface="+mn-ea"/>
              <a:cs typeface="+mn-cs"/>
            </a:endParaRPr>
          </a:p>
          <a:p>
            <a:pPr lvl="0"/>
            <a:endParaRPr lang="zh-CN" altLang="zh-CN" sz="1200" kern="1200" dirty="0">
              <a:solidFill>
                <a:schemeClr val="tx1"/>
              </a:solidFill>
              <a:effectLst/>
              <a:latin typeface="+mn-lt"/>
              <a:ea typeface="+mn-ea"/>
              <a:cs typeface="+mn-cs"/>
            </a:endParaRPr>
          </a:p>
          <a:p>
            <a:r>
              <a:rPr lang="en-US" altLang="zh-CN" dirty="0"/>
              <a:t>The second highlight of my project</a:t>
            </a:r>
          </a:p>
          <a:p>
            <a:r>
              <a:rPr lang="en-US" altLang="zh-CN" dirty="0"/>
              <a:t>The snow scene in winter always best reflects the characteristics of the cold zone. One of the design highlights of this study is the interactive snow. </a:t>
            </a:r>
          </a:p>
          <a:p>
            <a:endParaRPr lang="en-US" altLang="zh-CN" dirty="0"/>
          </a:p>
          <a:p>
            <a:r>
              <a:rPr lang="en-US" altLang="zh-CN" dirty="0"/>
              <a:t>Snow has two characteristics:</a:t>
            </a:r>
          </a:p>
          <a:p>
            <a:r>
              <a:rPr lang="en-US" altLang="zh-CN" dirty="0"/>
              <a:t>⚫ Snow will automatically accumulate when it snows, and the accumulation will occur on the surface and in all models. </a:t>
            </a:r>
          </a:p>
          <a:p>
            <a:r>
              <a:rPr lang="en-US" altLang="zh-CN" dirty="0"/>
              <a:t>⚫ Interactable: When the character model moves, it will leave a dynamic trail in the snow</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61699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实现：首先提前混合雪图层在所有图层上，实现雪地堆积效果；随后设置人物模型采样点，人物轨迹采集反馈给图层，图层根据人物轨迹进行蒙版，消除雪图层。</a:t>
            </a:r>
            <a:endParaRPr lang="en-US" altLang="zh-CN" dirty="0"/>
          </a:p>
          <a:p>
            <a:endParaRPr lang="zh-CN" altLang="en-US" dirty="0"/>
          </a:p>
          <a:p>
            <a:r>
              <a:rPr lang="en-US" altLang="zh-CN" dirty="0"/>
              <a:t>First, mix the snow layers on all layers in advance to realize the snow accumulation effect; </a:t>
            </a:r>
          </a:p>
          <a:p>
            <a:r>
              <a:rPr lang="en-US" altLang="zh-CN" dirty="0"/>
              <a:t>Then set the character model sampling points, the character track collection and feedback to the layer, the layer is masked according to the character track, and the snow layer is eliminated.</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684742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60000"/>
              </a:lnSpc>
            </a:pPr>
            <a:r>
              <a:rPr lang="zh-CN" altLang="zh-CN" dirty="0"/>
              <a:t>本研究提出了一种在</a:t>
            </a:r>
            <a:r>
              <a:rPr lang="en-GB" altLang="zh-CN" dirty="0"/>
              <a:t>Unreal Engine</a:t>
            </a:r>
            <a:r>
              <a:rPr lang="zh-CN" altLang="zh-CN" dirty="0"/>
              <a:t>中高效制作大世界自然环境的方法</a:t>
            </a:r>
            <a:r>
              <a:rPr lang="zh-CN" altLang="en-US" dirty="0"/>
              <a:t>，</a:t>
            </a:r>
            <a:r>
              <a:rPr lang="zh-CN" altLang="zh-CN" dirty="0"/>
              <a:t>实现方案是基于原生</a:t>
            </a:r>
            <a:r>
              <a:rPr lang="en-US" altLang="zh-CN" dirty="0"/>
              <a:t>UE</a:t>
            </a:r>
            <a:r>
              <a:rPr lang="zh-CN" altLang="zh-CN" dirty="0"/>
              <a:t>自带的</a:t>
            </a:r>
            <a:r>
              <a:rPr lang="en-US" altLang="zh-CN" dirty="0" err="1"/>
              <a:t>ProceduraLFoliageSpawner</a:t>
            </a:r>
            <a:r>
              <a:rPr lang="en-US" altLang="zh-CN" dirty="0"/>
              <a:t> </a:t>
            </a:r>
            <a:r>
              <a:rPr lang="zh-CN" altLang="zh-CN" dirty="0"/>
              <a:t>实现的，</a:t>
            </a:r>
            <a:r>
              <a:rPr lang="zh-CN" altLang="en-US" dirty="0"/>
              <a:t>并对其</a:t>
            </a:r>
            <a:r>
              <a:rPr lang="zh-CN" altLang="zh-CN" dirty="0"/>
              <a:t>进行了一些改造</a:t>
            </a:r>
            <a:r>
              <a:rPr lang="zh-CN" altLang="en-US" dirty="0"/>
              <a:t>以适应具体场景。</a:t>
            </a:r>
            <a:endParaRPr lang="en-US" altLang="zh-CN" dirty="0"/>
          </a:p>
          <a:p>
            <a:pPr>
              <a:lnSpc>
                <a:spcPct val="160000"/>
              </a:lnSpc>
            </a:pPr>
            <a:endParaRPr lang="en-US" altLang="zh-CN" dirty="0"/>
          </a:p>
          <a:p>
            <a:pPr>
              <a:lnSpc>
                <a:spcPct val="160000"/>
              </a:lnSpc>
            </a:pPr>
            <a:r>
              <a:rPr lang="zh-CN" altLang="zh-CN" dirty="0"/>
              <a:t>相比目前比较流行的</a:t>
            </a:r>
            <a:r>
              <a:rPr lang="en-US" altLang="zh-CN" dirty="0"/>
              <a:t> Houdini </a:t>
            </a:r>
            <a:r>
              <a:rPr lang="zh-CN" altLang="zh-CN" dirty="0"/>
              <a:t>等方案，整体</a:t>
            </a:r>
            <a:r>
              <a:rPr lang="zh-CN" altLang="en-US" dirty="0"/>
              <a:t>流程复杂度低</a:t>
            </a:r>
            <a:r>
              <a:rPr lang="zh-CN" altLang="zh-CN" dirty="0"/>
              <a:t>，</a:t>
            </a:r>
            <a:r>
              <a:rPr lang="zh-CN" altLang="en-US" dirty="0"/>
              <a:t>其独特优势</a:t>
            </a:r>
            <a:r>
              <a:rPr lang="zh-CN" altLang="zh-CN" dirty="0"/>
              <a:t>在于基于原生</a:t>
            </a:r>
            <a:r>
              <a:rPr lang="en-US" altLang="zh-CN" dirty="0"/>
              <a:t> UE</a:t>
            </a:r>
            <a:r>
              <a:rPr lang="zh-CN" altLang="zh-CN" dirty="0"/>
              <a:t>，</a:t>
            </a:r>
            <a:r>
              <a:rPr lang="zh-CN" altLang="en-US" dirty="0"/>
              <a:t>而</a:t>
            </a:r>
            <a:r>
              <a:rPr lang="zh-CN" altLang="zh-CN" dirty="0"/>
              <a:t>没有进行过多的改动</a:t>
            </a:r>
            <a:r>
              <a:rPr lang="zh-CN" altLang="en-US" dirty="0"/>
              <a:t>，且</a:t>
            </a:r>
            <a:r>
              <a:rPr lang="zh-CN" altLang="zh-CN" dirty="0"/>
              <a:t>植被的生成规则很容易定制和拓展</a:t>
            </a:r>
            <a:r>
              <a:rPr lang="zh-CN" altLang="en-US" dirty="0"/>
              <a:t>。</a:t>
            </a:r>
            <a:endParaRPr lang="en-US" altLang="zh-CN" dirty="0"/>
          </a:p>
          <a:p>
            <a:pPr>
              <a:lnSpc>
                <a:spcPct val="160000"/>
              </a:lnSpc>
            </a:pPr>
            <a:endParaRPr lang="en-US" altLang="zh-CN" dirty="0"/>
          </a:p>
          <a:p>
            <a:pPr>
              <a:lnSpc>
                <a:spcPct val="160000"/>
              </a:lnSpc>
            </a:pPr>
            <a:r>
              <a:rPr lang="en-US" altLang="zh-CN" dirty="0"/>
              <a:t>To sum up,</a:t>
            </a:r>
            <a:endParaRPr lang="en-US" altLang="zh-CN" baseline="0" dirty="0"/>
          </a:p>
          <a:p>
            <a:r>
              <a:rPr lang="en-US" altLang="zh-CN" dirty="0"/>
              <a:t>This research proposes a method to efficiently create the natural environment of the big world in Unreal Engine. The implementation is based on the </a:t>
            </a:r>
            <a:r>
              <a:rPr lang="en-US" altLang="zh-CN" dirty="0" err="1"/>
              <a:t>ProceduraLFoliageSpawner</a:t>
            </a:r>
            <a:r>
              <a:rPr lang="en-US" altLang="zh-CN" dirty="0"/>
              <a:t> that comes with the native UE, and some modifications are made to suit specific scenarios.</a:t>
            </a:r>
          </a:p>
          <a:p>
            <a:endParaRPr lang="en-US" altLang="zh-CN" dirty="0"/>
          </a:p>
          <a:p>
            <a:r>
              <a:rPr lang="en-US" altLang="zh-CN" dirty="0"/>
              <a:t>Compared with the currently more popular solutions such as Houdini, the overall process complexity is low, and its unique advantage is that it is based on native UE without too many changes, and the vegetation generation rules are easy to customize and expand.</a:t>
            </a:r>
          </a:p>
          <a:p>
            <a:endParaRPr lang="en-US" altLang="zh-CN" dirty="0"/>
          </a:p>
          <a:p>
            <a:pPr marL="285750" indent="-285750">
              <a:lnSpc>
                <a:spcPct val="160000"/>
              </a:lnSpc>
              <a:buFont typeface="Arial" panose="020B0604020202020204" pitchFamily="34" charset="0"/>
              <a:buChar char="•"/>
            </a:pPr>
            <a:r>
              <a:rPr lang="zh-CN" altLang="en-US" sz="1200" dirty="0"/>
              <a:t>中国拥有壮丽的自然场景，我希望将中国的独特自然景观放到有特色的次时代游戏中。</a:t>
            </a:r>
            <a:endParaRPr lang="en-US" altLang="zh-CN" dirty="0"/>
          </a:p>
          <a:p>
            <a:pPr marL="0" indent="0">
              <a:lnSpc>
                <a:spcPct val="160000"/>
              </a:lnSpc>
              <a:buFont typeface="Arial" panose="020B0604020202020204" pitchFamily="34" charset="0"/>
              <a:buNone/>
            </a:pPr>
            <a:r>
              <a:rPr lang="en-US" altLang="zh-CN" dirty="0"/>
              <a:t>China has magnificent natural scenes, and I hope to put China's unique natural scenery into a unique next-generation game.</a:t>
            </a:r>
          </a:p>
          <a:p>
            <a:endParaRPr lang="en-US" altLang="zh-CN" dirty="0"/>
          </a:p>
          <a:p>
            <a:endParaRPr lang="en-US" altLang="zh-CN" dirty="0"/>
          </a:p>
          <a:p>
            <a:r>
              <a:rPr lang="en-US" altLang="zh-CN" dirty="0"/>
              <a:t>For further work, I need to put virtual texture into my scene to further reduce shader complexity and scene rendering resource consumption to improve frame rate</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3387419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the end of my project presentation, thank you for your listening!</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487619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SzPct val="25000"/>
              <a:buFont typeface="Wingdings" panose="05000000000000000000" pitchFamily="2" charset="2"/>
              <a:buNone/>
            </a:pPr>
            <a:r>
              <a:rPr lang="en-US" altLang="zh-CN" dirty="0"/>
              <a:t>All right</a:t>
            </a:r>
            <a:r>
              <a:rPr lang="zh-CN" altLang="en-US" dirty="0"/>
              <a:t>，首先我要简单介绍一下项目背景。这将分为</a:t>
            </a:r>
            <a:r>
              <a:rPr lang="en-US" altLang="zh-CN" dirty="0"/>
              <a:t>4</a:t>
            </a:r>
            <a:r>
              <a:rPr lang="zh-CN" altLang="en-US" dirty="0"/>
              <a:t>个块部分：</a:t>
            </a:r>
            <a:endParaRPr lang="en-US" altLang="zh-CN" dirty="0"/>
          </a:p>
          <a:p>
            <a:pPr marL="0" indent="0">
              <a:lnSpc>
                <a:spcPct val="150000"/>
              </a:lnSpc>
              <a:buSzPct val="25000"/>
              <a:buFont typeface="Wingdings" panose="05000000000000000000" pitchFamily="2" charset="2"/>
              <a:buNone/>
            </a:pPr>
            <a:r>
              <a:rPr lang="en-US" altLang="zh-CN" dirty="0"/>
              <a:t>All right, first I would like to briefly introduce the background of the project. This will be divided into 4 sections:</a:t>
            </a:r>
          </a:p>
          <a:p>
            <a:pPr marL="0" indent="0">
              <a:lnSpc>
                <a:spcPct val="150000"/>
              </a:lnSpc>
              <a:buSzPct val="25000"/>
              <a:buFont typeface="Wingdings" panose="05000000000000000000" pitchFamily="2" charset="2"/>
              <a:buNone/>
            </a:pPr>
            <a:endParaRPr lang="en-US" altLang="zh-CN" dirty="0"/>
          </a:p>
          <a:p>
            <a:pPr marL="0" indent="0">
              <a:lnSpc>
                <a:spcPct val="150000"/>
              </a:lnSpc>
              <a:buSzPct val="25000"/>
              <a:buFont typeface="Wingdings" panose="05000000000000000000" pitchFamily="2" charset="2"/>
              <a:buNone/>
            </a:pPr>
            <a:r>
              <a:rPr lang="en-US" altLang="zh-CN" dirty="0"/>
              <a:t>First Part——The Next-Gen Game</a:t>
            </a:r>
          </a:p>
          <a:p>
            <a:pPr marL="171450" indent="-171450">
              <a:lnSpc>
                <a:spcPct val="150000"/>
              </a:lnSpc>
              <a:buSzPct val="25000"/>
              <a:buFont typeface="Wingdings" panose="05000000000000000000" pitchFamily="2" charset="2"/>
              <a:buChar char="l"/>
            </a:pPr>
            <a:r>
              <a:rPr lang="zh-CN" altLang="zh-CN" dirty="0"/>
              <a:t>次世代游戏指和同类游戏相比下更加先进的游戏，即下一代游戏。</a:t>
            </a:r>
            <a:endParaRPr lang="en-US" altLang="zh-CN" dirty="0"/>
          </a:p>
          <a:p>
            <a:pPr marL="171450" indent="-171450">
              <a:lnSpc>
                <a:spcPct val="150000"/>
              </a:lnSpc>
              <a:buSzPct val="25000"/>
              <a:buFont typeface="Wingdings" panose="05000000000000000000" pitchFamily="2" charset="2"/>
              <a:buChar char="l"/>
            </a:pPr>
            <a:r>
              <a:rPr lang="en-US" altLang="zh-CN" dirty="0"/>
              <a:t>Next-generation games refer to games that are more advanced than similar games.</a:t>
            </a:r>
          </a:p>
          <a:p>
            <a:pPr marL="171450" indent="-171450">
              <a:lnSpc>
                <a:spcPct val="150000"/>
              </a:lnSpc>
              <a:buSzPct val="25000"/>
              <a:buFont typeface="Wingdings" panose="05000000000000000000" pitchFamily="2" charset="2"/>
              <a:buChar char="l"/>
            </a:pPr>
            <a:endParaRPr lang="en-US" altLang="zh-CN" dirty="0"/>
          </a:p>
          <a:p>
            <a:pPr marL="0" indent="0">
              <a:lnSpc>
                <a:spcPct val="150000"/>
              </a:lnSpc>
              <a:buSzPct val="25000"/>
              <a:buFont typeface="Wingdings" panose="05000000000000000000" pitchFamily="2" charset="2"/>
              <a:buNone/>
            </a:pPr>
            <a:r>
              <a:rPr lang="en-US" altLang="zh-CN" dirty="0"/>
              <a:t>Second Part——Cold temperate zone</a:t>
            </a:r>
          </a:p>
          <a:p>
            <a:pPr marL="171450" marR="0" lvl="0" indent="-171450" algn="l" defTabSz="914400" rtl="0" eaLnBrk="1" fontAlgn="auto" latinLnBrk="0" hangingPunct="1">
              <a:lnSpc>
                <a:spcPct val="150000"/>
              </a:lnSpc>
              <a:spcBef>
                <a:spcPts val="0"/>
              </a:spcBef>
              <a:spcAft>
                <a:spcPts val="0"/>
              </a:spcAft>
              <a:buClrTx/>
              <a:buSzPct val="25000"/>
              <a:buFont typeface="Wingdings" panose="05000000000000000000" pitchFamily="2" charset="2"/>
              <a:buChar char="l"/>
              <a:tabLst/>
              <a:defRPr/>
            </a:pPr>
            <a:r>
              <a:rPr lang="zh-CN" altLang="zh-CN" sz="1200" kern="1200" dirty="0">
                <a:solidFill>
                  <a:schemeClr val="tx1"/>
                </a:solidFill>
                <a:effectLst/>
                <a:latin typeface="+mn-lt"/>
                <a:ea typeface="+mn-ea"/>
                <a:cs typeface="+mn-cs"/>
              </a:rPr>
              <a:t>本文所研究对象为中国寒温带代表——大兴安岭，主要研究针阔叶混交林的仿生研究，还原植物种类、分布模式</a:t>
            </a:r>
            <a:r>
              <a:rPr lang="zh-CN" altLang="en-US" sz="1200" kern="1200" dirty="0">
                <a:solidFill>
                  <a:schemeClr val="tx1"/>
                </a:solidFill>
                <a:effectLst/>
                <a:latin typeface="+mn-lt"/>
                <a:ea typeface="+mn-ea"/>
                <a:cs typeface="+mn-cs"/>
              </a:rPr>
              <a:t>与</a:t>
            </a:r>
            <a:r>
              <a:rPr lang="zh-CN" altLang="zh-CN" sz="1200" kern="1200" dirty="0">
                <a:solidFill>
                  <a:schemeClr val="tx1"/>
                </a:solidFill>
                <a:effectLst/>
                <a:latin typeface="+mn-lt"/>
                <a:ea typeface="+mn-ea"/>
                <a:cs typeface="+mn-cs"/>
              </a:rPr>
              <a:t>季节变化。</a:t>
            </a:r>
          </a:p>
          <a:p>
            <a:pPr marL="171450" indent="-171450">
              <a:lnSpc>
                <a:spcPct val="150000"/>
              </a:lnSpc>
              <a:buSzPct val="25000"/>
              <a:buFont typeface="Wingdings" panose="05000000000000000000" pitchFamily="2" charset="2"/>
              <a:buChar char="l"/>
            </a:pPr>
            <a:r>
              <a:rPr lang="en-US" altLang="zh-CN" dirty="0"/>
              <a:t>The research object of this paper is Greater Khingan Mountain, a representative of China's cold temperate zone. It mainly studies the bionic research of mixed forest, and restores the plant species, distribution mode and seasonal change</a:t>
            </a:r>
          </a:p>
          <a:p>
            <a:pPr marL="171450" indent="-171450">
              <a:lnSpc>
                <a:spcPct val="150000"/>
              </a:lnSpc>
              <a:buSzPct val="25000"/>
              <a:buFont typeface="Wingdings" panose="05000000000000000000" pitchFamily="2" charset="2"/>
              <a:buChar char="l"/>
            </a:pPr>
            <a:endParaRPr lang="en-US" altLang="zh-CN" sz="1400" dirty="0"/>
          </a:p>
          <a:p>
            <a:pPr marL="0" indent="0">
              <a:lnSpc>
                <a:spcPct val="150000"/>
              </a:lnSpc>
              <a:buSzPct val="25000"/>
              <a:buFont typeface="Wingdings" panose="05000000000000000000" pitchFamily="2" charset="2"/>
              <a:buNone/>
            </a:pPr>
            <a:r>
              <a:rPr lang="en-US" altLang="zh-CN" sz="1400" dirty="0"/>
              <a:t>Third Part——Procedural Content Generation</a:t>
            </a:r>
          </a:p>
          <a:p>
            <a:pPr marL="171450" marR="0" lvl="0" indent="-171450" algn="l" defTabSz="914400" rtl="0" eaLnBrk="1" fontAlgn="auto" latinLnBrk="0" hangingPunct="1">
              <a:lnSpc>
                <a:spcPct val="150000"/>
              </a:lnSpc>
              <a:spcBef>
                <a:spcPts val="0"/>
              </a:spcBef>
              <a:spcAft>
                <a:spcPts val="0"/>
              </a:spcAft>
              <a:buClrTx/>
              <a:buSzPct val="25000"/>
              <a:buFont typeface="Wingdings" panose="05000000000000000000" pitchFamily="2" charset="2"/>
              <a:buChar char="l"/>
              <a:tabLst/>
              <a:defRPr/>
            </a:pPr>
            <a:r>
              <a:rPr lang="zh-CN" altLang="en-US" sz="1400" dirty="0"/>
              <a:t>程序化生成技术（</a:t>
            </a:r>
            <a:r>
              <a:rPr lang="en-US" altLang="zh-CN" sz="1400" dirty="0"/>
              <a:t>PCG</a:t>
            </a:r>
            <a:r>
              <a:rPr lang="zh-CN" altLang="en-US" sz="1400" dirty="0"/>
              <a:t>）中已经运用了自然地理学地形地貌规律自动生成一个地区的地形地貌，这是开放世界游戏的基础。</a:t>
            </a:r>
            <a:endParaRPr lang="en-US" altLang="zh-CN" sz="1400" dirty="0"/>
          </a:p>
          <a:p>
            <a:pPr marL="171450" marR="0" lvl="0" indent="-171450" algn="l" defTabSz="914400" rtl="0" eaLnBrk="1" fontAlgn="auto" latinLnBrk="0" hangingPunct="1">
              <a:lnSpc>
                <a:spcPct val="150000"/>
              </a:lnSpc>
              <a:spcBef>
                <a:spcPts val="0"/>
              </a:spcBef>
              <a:spcAft>
                <a:spcPts val="0"/>
              </a:spcAft>
              <a:buClrTx/>
              <a:buSzPct val="25000"/>
              <a:buFont typeface="Wingdings" panose="05000000000000000000" pitchFamily="2" charset="2"/>
              <a:buChar char="l"/>
              <a:tabLst/>
              <a:defRPr/>
            </a:pPr>
            <a:r>
              <a:rPr lang="en-US" altLang="zh-CN" sz="1400" dirty="0"/>
              <a:t>PCG</a:t>
            </a:r>
            <a:r>
              <a:rPr lang="zh-CN" altLang="en-US" sz="1400" dirty="0"/>
              <a:t>是次时代游戏的核心技术之一。</a:t>
            </a:r>
            <a:endParaRPr lang="en-US" altLang="zh-CN" sz="1400" dirty="0"/>
          </a:p>
          <a:p>
            <a:pPr marL="171450" marR="0" lvl="0" indent="-171450" algn="l" defTabSz="914400" rtl="0" eaLnBrk="1" fontAlgn="auto" latinLnBrk="0" hangingPunct="1">
              <a:lnSpc>
                <a:spcPct val="150000"/>
              </a:lnSpc>
              <a:spcBef>
                <a:spcPts val="0"/>
              </a:spcBef>
              <a:spcAft>
                <a:spcPts val="0"/>
              </a:spcAft>
              <a:buClrTx/>
              <a:buSzPct val="25000"/>
              <a:buFont typeface="Wingdings" panose="05000000000000000000" pitchFamily="2" charset="2"/>
              <a:buChar char="l"/>
              <a:tabLst/>
              <a:defRPr/>
            </a:pPr>
            <a:r>
              <a:rPr lang="en-US" altLang="zh-CN" sz="1400" dirty="0"/>
              <a:t>The procedural content generation has used the topography(</a:t>
            </a:r>
            <a:r>
              <a:rPr lang="en-US" altLang="zh-CN" sz="1400" dirty="0" err="1"/>
              <a:t>topa!graphy</a:t>
            </a:r>
            <a:r>
              <a:rPr lang="en-US" altLang="zh-CN" sz="1400" dirty="0"/>
              <a:t>) laws of physical geography to automatically generate a region, which is one of the core technologies of next-generation games.</a:t>
            </a:r>
          </a:p>
          <a:p>
            <a:pPr marL="0" marR="0" lvl="0" indent="0" algn="l" defTabSz="914400" rtl="0" eaLnBrk="1" fontAlgn="auto" latinLnBrk="0" hangingPunct="1">
              <a:lnSpc>
                <a:spcPct val="150000"/>
              </a:lnSpc>
              <a:spcBef>
                <a:spcPts val="0"/>
              </a:spcBef>
              <a:spcAft>
                <a:spcPts val="0"/>
              </a:spcAft>
              <a:buClrTx/>
              <a:buSzPct val="25000"/>
              <a:buFont typeface="Wingdings" panose="05000000000000000000" pitchFamily="2" charset="2"/>
              <a:buNone/>
              <a:tabLst/>
              <a:defRPr/>
            </a:pPr>
            <a:endParaRPr lang="en-US" altLang="zh-CN" sz="1400" dirty="0"/>
          </a:p>
          <a:p>
            <a:pPr marL="171450" indent="-171450">
              <a:lnSpc>
                <a:spcPct val="150000"/>
              </a:lnSpc>
              <a:buSzPct val="25000"/>
              <a:buFont typeface="Wingdings" panose="05000000000000000000" pitchFamily="2" charset="2"/>
              <a:buChar char="l"/>
            </a:pPr>
            <a:r>
              <a:rPr lang="zh-CN" altLang="en-US" sz="1400" dirty="0"/>
              <a:t>中国游戏市场缺少集成到游戏引擎中的</a:t>
            </a:r>
            <a:r>
              <a:rPr lang="en-US" altLang="zh-CN" sz="1400" dirty="0"/>
              <a:t>3D</a:t>
            </a:r>
            <a:r>
              <a:rPr lang="zh-CN" altLang="en-US" sz="1400" dirty="0"/>
              <a:t>环境构造流程。</a:t>
            </a:r>
            <a:endParaRPr lang="en-US" altLang="zh-CN" sz="1400" dirty="0"/>
          </a:p>
          <a:p>
            <a:pPr marL="171450" indent="-171450">
              <a:lnSpc>
                <a:spcPct val="150000"/>
              </a:lnSpc>
              <a:buSzPct val="25000"/>
              <a:buFont typeface="Wingdings" panose="05000000000000000000" pitchFamily="2" charset="2"/>
              <a:buChar char="l"/>
            </a:pPr>
            <a:r>
              <a:rPr lang="zh-CN" altLang="en-US" sz="1400" dirty="0"/>
              <a:t>本研究通过</a:t>
            </a:r>
            <a:r>
              <a:rPr lang="en-US" altLang="zh-CN" sz="1400" dirty="0"/>
              <a:t>unreal</a:t>
            </a:r>
            <a:r>
              <a:rPr lang="zh-CN" altLang="en-US" sz="1400" dirty="0"/>
              <a:t>的程序场景设计模块，构造了完整的寒带自动蓝图。工作将为未来中国背景的游戏设计提供基础工具。</a:t>
            </a:r>
            <a:endParaRPr lang="en-US" altLang="zh-CN" sz="1400" dirty="0"/>
          </a:p>
          <a:p>
            <a:pPr marL="171450" indent="-171450">
              <a:lnSpc>
                <a:spcPct val="150000"/>
              </a:lnSpc>
              <a:buSzPct val="25000"/>
              <a:buFont typeface="Wingdings" panose="05000000000000000000" pitchFamily="2" charset="2"/>
              <a:buChar char="l"/>
            </a:pPr>
            <a:r>
              <a:rPr lang="en-US" altLang="zh-CN" sz="1400" dirty="0"/>
              <a:t>The Chinese game market lacks a 3D environment construction process integrated into the game engine.</a:t>
            </a:r>
          </a:p>
          <a:p>
            <a:pPr marL="171450" indent="-171450">
              <a:lnSpc>
                <a:spcPct val="150000"/>
              </a:lnSpc>
              <a:buSzPct val="25000"/>
              <a:buFont typeface="Wingdings" panose="05000000000000000000" pitchFamily="2" charset="2"/>
              <a:buChar char="l"/>
            </a:pPr>
            <a:r>
              <a:rPr lang="en-US" altLang="zh-CN" sz="1400" dirty="0"/>
              <a:t>In this study, a complete cold zone automatic blueprint is constructed. The work will provide the basic tools for future game design in the Chinese context.</a:t>
            </a:r>
            <a:endParaRPr lang="zh-CN" altLang="en-US" sz="1400"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3045472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这里是我的研究流程图，可以看到，上面的</a:t>
            </a:r>
            <a:r>
              <a:rPr lang="en-US" altLang="zh-CN" dirty="0"/>
              <a:t>5</a:t>
            </a:r>
            <a:r>
              <a:rPr lang="zh-CN" altLang="en-US" dirty="0"/>
              <a:t>个</a:t>
            </a:r>
            <a:r>
              <a:rPr lang="en-US" altLang="zh-CN" dirty="0"/>
              <a:t>Part</a:t>
            </a:r>
            <a:r>
              <a:rPr lang="zh-CN" altLang="en-US" dirty="0"/>
              <a:t>代表着本研究最重要的</a:t>
            </a:r>
            <a:r>
              <a:rPr lang="en-US" altLang="zh-CN" dirty="0"/>
              <a:t>5</a:t>
            </a:r>
            <a:r>
              <a:rPr lang="zh-CN" altLang="en-US" dirty="0"/>
              <a:t>个部分，也是本次演讲的顺序。其中红色的部分代表着重要的环节。</a:t>
            </a:r>
            <a:endParaRPr lang="en-US" altLang="zh-CN" dirty="0"/>
          </a:p>
          <a:p>
            <a:endParaRPr lang="en-US" altLang="zh-CN" dirty="0"/>
          </a:p>
          <a:p>
            <a:r>
              <a:rPr lang="en-US" altLang="zh-CN" dirty="0"/>
              <a:t>Here is my research flow chart. As you can see, the 5 Parts above represent the 5 most important parts of this research and they are also the sequence of this presentation. </a:t>
            </a:r>
          </a:p>
          <a:p>
            <a:endParaRPr lang="en-US" altLang="zh-CN" dirty="0"/>
          </a:p>
          <a:p>
            <a:r>
              <a:rPr lang="en-US" altLang="zh-CN" dirty="0"/>
              <a:t>The red parts represent important sections.</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106871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dirty="0">
                <a:solidFill>
                  <a:schemeClr val="tx1"/>
                </a:solidFill>
                <a:effectLst/>
                <a:latin typeface="+mn-lt"/>
                <a:ea typeface="+mn-ea"/>
                <a:cs typeface="+mn-cs"/>
              </a:rPr>
              <a:t>Now let's get to the first part –</a:t>
            </a:r>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Plant Model Building</a:t>
            </a:r>
            <a:endParaRPr lang="en-US" altLang="zh-CN" sz="1200" b="0" kern="1200" dirty="0">
              <a:solidFill>
                <a:schemeClr val="tx1"/>
              </a:solidFill>
              <a:effectLst/>
              <a:latin typeface="+mn-lt"/>
              <a:ea typeface="+mn-ea"/>
              <a:cs typeface="+mn-cs"/>
            </a:endParaRPr>
          </a:p>
          <a:p>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内蒙古大兴安岭以北的原始森林区保存最完好，是中国唯一一个集中连片、未开发面积最大的原始森林；</a:t>
            </a:r>
            <a:endParaRPr lang="en-US" altLang="zh-CN" sz="1200" b="0" kern="1200" dirty="0">
              <a:solidFill>
                <a:schemeClr val="tx1"/>
              </a:solidFill>
              <a:effectLst/>
              <a:latin typeface="+mn-lt"/>
              <a:ea typeface="+mn-ea"/>
              <a:cs typeface="+mn-cs"/>
            </a:endParaRPr>
          </a:p>
          <a:p>
            <a:r>
              <a:rPr lang="en-US" altLang="zh-CN" sz="1200" b="0" kern="1200" dirty="0">
                <a:solidFill>
                  <a:schemeClr val="tx1"/>
                </a:solidFill>
                <a:effectLst/>
                <a:latin typeface="+mn-lt"/>
                <a:ea typeface="+mn-ea"/>
                <a:cs typeface="+mn-cs"/>
              </a:rPr>
              <a:t>The primeval(</a:t>
            </a:r>
            <a:r>
              <a:rPr lang="en-US" altLang="zh-CN" sz="1200" b="0" kern="1200" dirty="0" err="1">
                <a:solidFill>
                  <a:schemeClr val="tx1"/>
                </a:solidFill>
                <a:effectLst/>
                <a:latin typeface="+mn-lt"/>
                <a:ea typeface="+mn-ea"/>
                <a:cs typeface="+mn-cs"/>
              </a:rPr>
              <a:t>praimi!vol</a:t>
            </a:r>
            <a:r>
              <a:rPr lang="en-US" altLang="zh-CN" sz="1200" b="0" kern="1200" dirty="0">
                <a:solidFill>
                  <a:schemeClr val="tx1"/>
                </a:solidFill>
                <a:effectLst/>
                <a:latin typeface="+mn-lt"/>
                <a:ea typeface="+mn-ea"/>
                <a:cs typeface="+mn-cs"/>
              </a:rPr>
              <a:t>) forest area in the north of Greater Khingan Mountain, Inner Mongolia is the best preserved, the only contiguous primeval forest with the largest undeveloped area in China;</a:t>
            </a:r>
          </a:p>
          <a:p>
            <a:endParaRPr lang="en-US"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291272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Then let’s take a look of the Forest </a:t>
            </a:r>
          </a:p>
          <a:p>
            <a:r>
              <a:rPr lang="zh-CN" altLang="zh-CN" sz="1200" b="1" kern="1200" dirty="0">
                <a:solidFill>
                  <a:schemeClr val="tx1"/>
                </a:solidFill>
                <a:effectLst/>
                <a:latin typeface="+mn-lt"/>
                <a:ea typeface="+mn-ea"/>
                <a:cs typeface="+mn-cs"/>
              </a:rPr>
              <a:t>森林</a:t>
            </a:r>
            <a:r>
              <a:rPr lang="zh-CN" altLang="zh-CN" sz="1200" kern="1200" dirty="0">
                <a:solidFill>
                  <a:schemeClr val="tx1"/>
                </a:solidFill>
                <a:effectLst/>
                <a:latin typeface="+mn-lt"/>
                <a:ea typeface="+mn-ea"/>
                <a:cs typeface="+mn-cs"/>
              </a:rPr>
              <a:t>：根据植物组成、结构、外貌等特征</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本区可划分</a:t>
            </a:r>
            <a:r>
              <a:rPr lang="en-GB"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个植被亚型</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针叶林、针阔叶混交林、阔叶林。</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针叶林：</a:t>
            </a:r>
            <a:r>
              <a:rPr lang="zh-CN" altLang="en-US" sz="1200" kern="1200" dirty="0">
                <a:solidFill>
                  <a:schemeClr val="tx1"/>
                </a:solidFill>
                <a:effectLst/>
                <a:latin typeface="+mn-lt"/>
                <a:ea typeface="+mn-ea"/>
                <a:cs typeface="+mn-cs"/>
              </a:rPr>
              <a:t>针叶林为主要由兴安落叶松构成。</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针阔叶混交林：</a:t>
            </a:r>
            <a:r>
              <a:rPr lang="zh-CN" altLang="en-US" sz="1200" kern="1200" dirty="0">
                <a:solidFill>
                  <a:schemeClr val="tx1"/>
                </a:solidFill>
                <a:effectLst/>
                <a:latin typeface="+mn-lt"/>
                <a:ea typeface="+mn-ea"/>
                <a:cs typeface="+mn-cs"/>
              </a:rPr>
              <a:t>主要由</a:t>
            </a:r>
            <a:r>
              <a:rPr lang="zh-CN" altLang="zh-CN" sz="1200" kern="1200" dirty="0">
                <a:solidFill>
                  <a:schemeClr val="tx1"/>
                </a:solidFill>
                <a:effectLst/>
                <a:latin typeface="+mn-lt"/>
                <a:ea typeface="+mn-ea"/>
                <a:cs typeface="+mn-cs"/>
              </a:rPr>
              <a:t>兴安落叶松、白桦林混交林</a:t>
            </a:r>
            <a:r>
              <a:rPr lang="zh-CN" altLang="en-US" sz="1200" kern="1200" dirty="0">
                <a:solidFill>
                  <a:schemeClr val="tx1"/>
                </a:solidFill>
                <a:effectLst/>
                <a:latin typeface="+mn-lt"/>
                <a:ea typeface="+mn-ea"/>
                <a:cs typeface="+mn-cs"/>
              </a:rPr>
              <a:t>构成。</a:t>
            </a:r>
            <a:r>
              <a:rPr lang="zh-CN" altLang="zh-CN" sz="1200" kern="1200" dirty="0">
                <a:solidFill>
                  <a:schemeClr val="tx1"/>
                </a:solidFill>
                <a:effectLst/>
                <a:latin typeface="+mn-lt"/>
                <a:ea typeface="+mn-ea"/>
                <a:cs typeface="+mn-cs"/>
              </a:rPr>
              <a:t>仅是一种过渡植被类型</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具有不稳定性</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阔叶林：</a:t>
            </a:r>
            <a:r>
              <a:rPr lang="zh-CN" altLang="zh-CN" sz="1200" kern="1200" dirty="0">
                <a:solidFill>
                  <a:schemeClr val="tx1"/>
                </a:solidFill>
                <a:effectLst/>
                <a:latin typeface="+mn-lt"/>
                <a:ea typeface="+mn-ea"/>
                <a:cs typeface="+mn-cs"/>
              </a:rPr>
              <a:t>阔叶林在树种组成上极单纯</a:t>
            </a:r>
            <a:r>
              <a:rPr lang="en-GB"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分布最普遍是白桦林</a:t>
            </a:r>
            <a:r>
              <a:rPr lang="en-GB"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其他有小面积的黑桦林。</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According to the characteristics of plant composition, structure and appearance, this area can be divided into 3 subtypes, they are</a:t>
            </a:r>
          </a:p>
          <a:p>
            <a:endParaRPr lang="en-US"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Coniferous forest: </a:t>
            </a:r>
            <a:r>
              <a:rPr lang="en-US" altLang="zh-CN" sz="1200" b="0" kern="1200" dirty="0">
                <a:solidFill>
                  <a:schemeClr val="tx1"/>
                </a:solidFill>
                <a:effectLst/>
                <a:latin typeface="+mn-lt"/>
                <a:ea typeface="+mn-ea"/>
                <a:cs typeface="+mn-cs"/>
              </a:rPr>
              <a:t>which</a:t>
            </a:r>
            <a:r>
              <a:rPr lang="en-US" altLang="zh-CN" sz="1200" b="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 mainly composed of </a:t>
            </a:r>
            <a:r>
              <a:rPr lang="en-US" altLang="zh-CN" sz="1200" kern="1200" dirty="0" err="1">
                <a:solidFill>
                  <a:schemeClr val="tx1"/>
                </a:solidFill>
                <a:effectLst/>
                <a:latin typeface="+mn-lt"/>
                <a:ea typeface="+mn-ea"/>
                <a:cs typeface="+mn-cs"/>
              </a:rPr>
              <a:t>Xing'an</a:t>
            </a:r>
            <a:r>
              <a:rPr lang="en-US" altLang="zh-CN" sz="1200" kern="1200" dirty="0">
                <a:solidFill>
                  <a:schemeClr val="tx1"/>
                </a:solidFill>
                <a:effectLst/>
                <a:latin typeface="+mn-lt"/>
                <a:ea typeface="+mn-ea"/>
                <a:cs typeface="+mn-cs"/>
              </a:rPr>
              <a:t> larch.</a:t>
            </a:r>
          </a:p>
          <a:p>
            <a:endParaRPr lang="en-US"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Coniferous and broad-leaved mixed forest: </a:t>
            </a:r>
            <a:r>
              <a:rPr lang="en-US" altLang="zh-CN" sz="1200" kern="1200" dirty="0">
                <a:solidFill>
                  <a:schemeClr val="tx1"/>
                </a:solidFill>
                <a:effectLst/>
                <a:latin typeface="+mn-lt"/>
                <a:ea typeface="+mn-ea"/>
                <a:cs typeface="+mn-cs"/>
              </a:rPr>
              <a:t>It is mainly composed of mixed forest of </a:t>
            </a:r>
            <a:r>
              <a:rPr lang="en-US" altLang="zh-CN" sz="1200" kern="1200" dirty="0" err="1">
                <a:solidFill>
                  <a:schemeClr val="tx1"/>
                </a:solidFill>
                <a:effectLst/>
                <a:latin typeface="+mn-lt"/>
                <a:ea typeface="+mn-ea"/>
                <a:cs typeface="+mn-cs"/>
              </a:rPr>
              <a:t>Xing'an</a:t>
            </a:r>
            <a:r>
              <a:rPr lang="en-US" altLang="zh-CN" sz="1200" kern="1200" dirty="0">
                <a:solidFill>
                  <a:schemeClr val="tx1"/>
                </a:solidFill>
                <a:effectLst/>
                <a:latin typeface="+mn-lt"/>
                <a:ea typeface="+mn-ea"/>
                <a:cs typeface="+mn-cs"/>
              </a:rPr>
              <a:t> larch and birch forest. It is only a transitional vegetation type so it is unstable.</a:t>
            </a:r>
          </a:p>
          <a:p>
            <a:endParaRPr lang="en-US"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Broad-leaved forest: </a:t>
            </a:r>
            <a:r>
              <a:rPr lang="en-US" altLang="zh-CN" sz="1200" kern="1200" dirty="0">
                <a:solidFill>
                  <a:schemeClr val="tx1"/>
                </a:solidFill>
                <a:effectLst/>
                <a:latin typeface="+mn-lt"/>
                <a:ea typeface="+mn-ea"/>
                <a:cs typeface="+mn-cs"/>
              </a:rPr>
              <a:t>which is extremely simple in terms of tree species. The most common distribution is the birch forest</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648379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About the Grassland</a:t>
            </a:r>
          </a:p>
          <a:p>
            <a:r>
              <a:rPr lang="zh-CN" altLang="zh-CN" sz="1200" b="1" kern="1200" dirty="0">
                <a:solidFill>
                  <a:schemeClr val="tx1"/>
                </a:solidFill>
                <a:effectLst/>
                <a:latin typeface="+mn-lt"/>
                <a:ea typeface="+mn-ea"/>
                <a:cs typeface="+mn-cs"/>
              </a:rPr>
              <a:t>灌丛：</a:t>
            </a:r>
            <a:r>
              <a:rPr lang="zh-CN" altLang="zh-CN" sz="1200" kern="1200" dirty="0">
                <a:solidFill>
                  <a:schemeClr val="tx1"/>
                </a:solidFill>
                <a:effectLst/>
                <a:latin typeface="+mn-lt"/>
                <a:ea typeface="+mn-ea"/>
                <a:cs typeface="+mn-cs"/>
              </a:rPr>
              <a:t>大兴安岭北部原始林区灌丛</a:t>
            </a:r>
            <a:r>
              <a:rPr lang="zh-CN" altLang="en-US" sz="1200" kern="1200" dirty="0">
                <a:solidFill>
                  <a:schemeClr val="tx1"/>
                </a:solidFill>
                <a:effectLst/>
                <a:latin typeface="+mn-lt"/>
                <a:ea typeface="+mn-ea"/>
                <a:cs typeface="+mn-cs"/>
              </a:rPr>
              <a:t>拥有许多植被，以</a:t>
            </a:r>
            <a:r>
              <a:rPr lang="en-US" altLang="zh-CN" sz="1200" kern="1200" dirty="0">
                <a:solidFill>
                  <a:schemeClr val="tx1"/>
                </a:solidFill>
                <a:effectLst/>
                <a:latin typeface="+mn-lt"/>
                <a:ea typeface="+mn-ea"/>
                <a:cs typeface="+mn-cs"/>
              </a:rPr>
              <a:t>pine bushes</a:t>
            </a:r>
            <a:r>
              <a:rPr lang="zh-CN" altLang="en-US" sz="1200" kern="1200" dirty="0">
                <a:solidFill>
                  <a:schemeClr val="tx1"/>
                </a:solidFill>
                <a:effectLst/>
                <a:latin typeface="+mn-lt"/>
                <a:ea typeface="+mn-ea"/>
                <a:cs typeface="+mn-cs"/>
              </a:rPr>
              <a:t>为主。</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草原：</a:t>
            </a:r>
            <a:r>
              <a:rPr lang="zh-CN" altLang="en-US" sz="1200" b="1" kern="1200" dirty="0">
                <a:solidFill>
                  <a:schemeClr val="tx1"/>
                </a:solidFill>
                <a:effectLst/>
                <a:latin typeface="+mn-lt"/>
                <a:ea typeface="+mn-ea"/>
                <a:cs typeface="+mn-cs"/>
              </a:rPr>
              <a:t>经查找资料，选取了本区草原上有代表性的数种植物，以</a:t>
            </a:r>
            <a:r>
              <a:rPr lang="en-US" altLang="zh-CN" sz="1200" b="1" kern="1200" dirty="0" err="1">
                <a:solidFill>
                  <a:schemeClr val="tx1"/>
                </a:solidFill>
                <a:effectLst/>
                <a:latin typeface="+mn-lt"/>
                <a:ea typeface="+mn-ea"/>
                <a:cs typeface="+mn-cs"/>
              </a:rPr>
              <a:t>Xeryl</a:t>
            </a:r>
            <a:r>
              <a:rPr lang="en-US" altLang="zh-CN" sz="1200" b="1" kern="1200" dirty="0">
                <a:solidFill>
                  <a:schemeClr val="tx1"/>
                </a:solidFill>
                <a:effectLst/>
                <a:latin typeface="+mn-lt"/>
                <a:ea typeface="+mn-ea"/>
                <a:cs typeface="+mn-cs"/>
              </a:rPr>
              <a:t> Daisy</a:t>
            </a:r>
            <a:r>
              <a:rPr lang="zh-CN" altLang="en-US" sz="1200" b="1" kern="1200" dirty="0">
                <a:solidFill>
                  <a:schemeClr val="tx1"/>
                </a:solidFill>
                <a:effectLst/>
                <a:latin typeface="+mn-lt"/>
                <a:ea typeface="+mn-ea"/>
                <a:cs typeface="+mn-cs"/>
              </a:rPr>
              <a:t>为主的草原包含树种菊科植物</a:t>
            </a:r>
            <a:endParaRPr lang="en-US" altLang="zh-CN" sz="1200" b="1"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en-US" altLang="zh-CN" dirty="0"/>
              <a:t>The shrubs in the primeval forest area in the northern part of the Greater Khingan Mountains have a lot of vegetation, mainly pine bushes.</a:t>
            </a:r>
          </a:p>
          <a:p>
            <a:endParaRPr lang="en-US" altLang="zh-CN" dirty="0"/>
          </a:p>
          <a:p>
            <a:r>
              <a:rPr lang="en-US" altLang="zh-CN" dirty="0"/>
              <a:t>After searching for information, several representative plants on the grasslands in this area were selected. </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06471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u="sng" kern="1200" dirty="0">
                <a:solidFill>
                  <a:schemeClr val="tx1"/>
                </a:solidFill>
                <a:effectLst/>
                <a:latin typeface="+mn-lt"/>
                <a:ea typeface="+mn-ea"/>
                <a:cs typeface="+mn-cs"/>
              </a:rPr>
              <a:t>Now we come to the second part, Landscape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u="sng" kern="1200" dirty="0">
                <a:solidFill>
                  <a:schemeClr val="tx1"/>
                </a:solidFill>
                <a:effectLst/>
                <a:latin typeface="+mn-lt"/>
                <a:ea typeface="+mn-ea"/>
                <a:cs typeface="+mn-cs"/>
              </a:rPr>
              <a:t>地形</a:t>
            </a:r>
            <a:r>
              <a:rPr lang="zh-CN" altLang="zh-CN" sz="1200" b="1" kern="1200" dirty="0">
                <a:solidFill>
                  <a:schemeClr val="tx1"/>
                </a:solidFill>
                <a:effectLst/>
                <a:latin typeface="+mn-lt"/>
                <a:ea typeface="+mn-ea"/>
                <a:cs typeface="+mn-cs"/>
              </a:rPr>
              <a:t>高程图</a:t>
            </a:r>
            <a:endParaRPr lang="en-US"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高程点即标有高程数值的信息点，高程点分布表达上具有丰富的特征</a:t>
            </a:r>
            <a:r>
              <a:rPr lang="zh-CN" altLang="en-US" sz="1200" kern="1200" dirty="0">
                <a:solidFill>
                  <a:schemeClr val="tx1"/>
                </a:solidFill>
                <a:effectLst/>
                <a:latin typeface="+mn-lt"/>
                <a:ea typeface="+mn-ea"/>
                <a:cs typeface="+mn-cs"/>
              </a:rPr>
              <a:t>，如</a:t>
            </a:r>
            <a:r>
              <a:rPr lang="zh-CN" altLang="zh-CN" sz="1200" kern="50" dirty="0">
                <a:latin typeface="Times New Roman" panose="02020603050405020304" pitchFamily="18" charset="0"/>
                <a:ea typeface="等线" panose="02010600030101010101" pitchFamily="2" charset="-122"/>
              </a:rPr>
              <a:t>山峰、鞍部及山谷、河流、道路</a:t>
            </a:r>
            <a:endParaRPr lang="en-US" altLang="zh-CN" sz="1200" kern="50" dirty="0">
              <a:latin typeface="Times New Roman" panose="02020603050405020304" pitchFamily="18" charset="0"/>
              <a:ea typeface="等线" panose="02010600030101010101" pitchFamily="2" charset="-122"/>
            </a:endParaRPr>
          </a:p>
          <a:p>
            <a:endParaRPr lang="en-US" altLang="zh-CN" sz="1200" kern="50" dirty="0">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First </a:t>
            </a:r>
            <a:r>
              <a:rPr lang="en-GB" altLang="zh-CN" sz="1200" b="1" kern="1200" dirty="0">
                <a:solidFill>
                  <a:schemeClr val="tx1"/>
                </a:solidFill>
                <a:effectLst/>
                <a:latin typeface="+mn-lt"/>
                <a:ea typeface="+mn-ea"/>
                <a:cs typeface="+mn-cs"/>
              </a:rPr>
              <a:t>Terrain elevation</a:t>
            </a:r>
            <a:endParaRPr lang="en-US" altLang="zh-CN" sz="1200" kern="50" dirty="0">
              <a:latin typeface="Times New Roman" panose="02020603050405020304" pitchFamily="18" charset="0"/>
              <a:ea typeface="等线" panose="02010600030101010101" pitchFamily="2" charset="-122"/>
            </a:endParaRPr>
          </a:p>
          <a:p>
            <a:r>
              <a:rPr lang="en-US" altLang="zh-CN" sz="1200" kern="1200" dirty="0">
                <a:solidFill>
                  <a:schemeClr val="tx1"/>
                </a:solidFill>
                <a:effectLst/>
                <a:latin typeface="+mn-lt"/>
                <a:ea typeface="+mn-ea"/>
                <a:cs typeface="+mn-cs"/>
              </a:rPr>
              <a:t>Elevation points are information points marked with elevation values. The distribution expression of elevation points has rich characteristics, such as peaks, saddles and rivers.</a:t>
            </a:r>
            <a:endParaRPr lang="en-US" altLang="zh-CN" sz="1200" b="1"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u="sng" kern="1200" dirty="0">
                <a:solidFill>
                  <a:schemeClr val="tx1"/>
                </a:solidFill>
                <a:effectLst/>
                <a:latin typeface="+mn-lt"/>
                <a:ea typeface="+mn-ea"/>
                <a:cs typeface="+mn-cs"/>
              </a:rPr>
              <a:t>地区地形</a:t>
            </a:r>
            <a:r>
              <a:rPr lang="zh-CN" altLang="zh-CN" sz="1200" b="1" kern="1200" dirty="0">
                <a:solidFill>
                  <a:schemeClr val="tx1"/>
                </a:solidFill>
                <a:effectLst/>
                <a:latin typeface="+mn-lt"/>
                <a:ea typeface="+mn-ea"/>
                <a:cs typeface="+mn-cs"/>
              </a:rPr>
              <a:t>选择</a:t>
            </a:r>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在项目开始阶段需要考虑到地形的合适大小</a:t>
            </a:r>
            <a:r>
              <a:rPr lang="en-GB"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过大的地形承载的内容也会更多，而大量内容会导致引擎的负荷增大，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Then, It is really important to select a terrain</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the beginning of the project, the appropriate size of the terrain needs to be considered;</a:t>
            </a:r>
          </a:p>
          <a:p>
            <a:r>
              <a:rPr lang="en-US" altLang="zh-CN" sz="1200" kern="1200" dirty="0">
                <a:solidFill>
                  <a:schemeClr val="tx1"/>
                </a:solidFill>
                <a:effectLst/>
                <a:latin typeface="+mn-lt"/>
                <a:ea typeface="+mn-ea"/>
                <a:cs typeface="+mn-cs"/>
              </a:rPr>
              <a:t>Excessive terrain will carry more content, and a large amount of content will increase the load on the engine. </a:t>
            </a:r>
          </a:p>
          <a:p>
            <a:endParaRPr lang="en-US" altLang="zh-CN" sz="1200" kern="1200" dirty="0">
              <a:solidFill>
                <a:schemeClr val="tx1"/>
              </a:solidFill>
              <a:effectLst/>
              <a:latin typeface="+mn-lt"/>
              <a:ea typeface="+mn-ea"/>
              <a:cs typeface="+mn-cs"/>
            </a:endParaRPr>
          </a:p>
          <a:p>
            <a:r>
              <a:rPr lang="zh-CN" altLang="zh-CN" sz="1200" b="1" u="sng" kern="1200" dirty="0">
                <a:solidFill>
                  <a:schemeClr val="tx1"/>
                </a:solidFill>
                <a:effectLst/>
                <a:latin typeface="+mn-lt"/>
                <a:ea typeface="+mn-ea"/>
                <a:cs typeface="+mn-cs"/>
              </a:rPr>
              <a:t>真</a:t>
            </a:r>
            <a:r>
              <a:rPr lang="zh-CN" altLang="zh-CN" sz="1200" b="1" kern="1200" dirty="0">
                <a:solidFill>
                  <a:schemeClr val="tx1"/>
                </a:solidFill>
                <a:effectLst/>
                <a:latin typeface="+mn-lt"/>
                <a:ea typeface="+mn-ea"/>
                <a:cs typeface="+mn-cs"/>
              </a:rPr>
              <a:t>实地形高程源</a:t>
            </a:r>
            <a:r>
              <a:rPr lang="en-US" altLang="zh-CN" sz="1200" b="1" kern="1200" dirty="0">
                <a:solidFill>
                  <a:schemeClr val="tx1"/>
                </a:solidFill>
                <a:effectLst/>
                <a:latin typeface="+mn-lt"/>
                <a:ea typeface="+mn-ea"/>
                <a:cs typeface="+mn-cs"/>
              </a:rPr>
              <a:t> </a:t>
            </a:r>
          </a:p>
          <a:p>
            <a:r>
              <a:rPr lang="zh-CN" altLang="zh-CN" sz="1200" kern="1200" dirty="0">
                <a:solidFill>
                  <a:schemeClr val="tx1"/>
                </a:solidFill>
                <a:effectLst/>
                <a:latin typeface="+mn-lt"/>
                <a:ea typeface="+mn-ea"/>
                <a:cs typeface="+mn-cs"/>
              </a:rPr>
              <a:t>选择高程源时以精度优先的原则排除来源</a:t>
            </a:r>
            <a:r>
              <a:rPr lang="zh-CN" altLang="en-US" sz="1200" kern="1200" dirty="0">
                <a:solidFill>
                  <a:schemeClr val="tx1"/>
                </a:solidFill>
                <a:effectLst/>
                <a:latin typeface="+mn-lt"/>
                <a:ea typeface="+mn-ea"/>
                <a:cs typeface="+mn-cs"/>
              </a:rPr>
              <a:t>，精度高代表</a:t>
            </a:r>
            <a:r>
              <a:rPr lang="zh-CN" altLang="zh-CN" sz="1200" kern="1200" dirty="0">
                <a:solidFill>
                  <a:schemeClr val="tx1"/>
                </a:solidFill>
                <a:effectLst/>
                <a:latin typeface="+mn-lt"/>
                <a:ea typeface="+mn-ea"/>
                <a:cs typeface="+mn-cs"/>
              </a:rPr>
              <a:t>地形地貌效果更好</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principle </a:t>
            </a:r>
            <a:r>
              <a:rPr lang="en-US" altLang="zh-CN" sz="1200" b="1" kern="1200" dirty="0">
                <a:solidFill>
                  <a:schemeClr val="tx1"/>
                </a:solidFill>
                <a:effectLst/>
                <a:latin typeface="+mn-lt"/>
                <a:ea typeface="+mn-ea"/>
                <a:cs typeface="+mn-cs"/>
              </a:rPr>
              <a:t>of searching the real terrain altitude source </a:t>
            </a:r>
            <a:r>
              <a:rPr lang="en-US" altLang="zh-CN" sz="1200" kern="1200" dirty="0">
                <a:solidFill>
                  <a:schemeClr val="tx1"/>
                </a:solidFill>
                <a:effectLst/>
                <a:latin typeface="+mn-lt"/>
                <a:ea typeface="+mn-ea"/>
                <a:cs typeface="+mn-cs"/>
              </a:rPr>
              <a:t>is accuracy first.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High accuracy means better terrain and landform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u="sng" kern="1200" dirty="0">
              <a:solidFill>
                <a:schemeClr val="tx1"/>
              </a:solidFill>
              <a:effectLst/>
              <a:latin typeface="+mn-lt"/>
              <a:ea typeface="+mn-ea"/>
              <a:cs typeface="+mn-cs"/>
            </a:endParaRPr>
          </a:p>
          <a:p>
            <a:r>
              <a:rPr lang="zh-CN" altLang="zh-CN" sz="1200" b="1" u="sng" kern="1200" dirty="0">
                <a:solidFill>
                  <a:schemeClr val="tx1"/>
                </a:solidFill>
                <a:effectLst/>
                <a:latin typeface="+mn-lt"/>
                <a:ea typeface="+mn-ea"/>
                <a:cs typeface="+mn-cs"/>
              </a:rPr>
              <a:t>地形高程</a:t>
            </a:r>
            <a:r>
              <a:rPr lang="zh-CN" altLang="zh-CN" sz="1200" b="1" kern="1200" dirty="0">
                <a:solidFill>
                  <a:schemeClr val="tx1"/>
                </a:solidFill>
                <a:effectLst/>
                <a:latin typeface="+mn-lt"/>
                <a:ea typeface="+mn-ea"/>
                <a:cs typeface="+mn-cs"/>
              </a:rPr>
              <a:t>图处理</a:t>
            </a:r>
            <a:endParaRPr lang="zh-CN" altLang="zh-CN" sz="11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对于下载的</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geotiff</a:t>
            </a:r>
            <a:r>
              <a:rPr lang="zh-CN" altLang="zh-CN" sz="1200" kern="1200" dirty="0">
                <a:solidFill>
                  <a:schemeClr val="tx1"/>
                </a:solidFill>
                <a:effectLst/>
                <a:latin typeface="+mn-lt"/>
                <a:ea typeface="+mn-ea"/>
                <a:cs typeface="+mn-cs"/>
              </a:rPr>
              <a:t>文件，并不能直接导入</a:t>
            </a:r>
            <a:r>
              <a:rPr lang="en-GB" altLang="zh-CN" sz="1200" kern="1200" dirty="0">
                <a:solidFill>
                  <a:schemeClr val="tx1"/>
                </a:solidFill>
                <a:effectLst/>
                <a:latin typeface="+mn-lt"/>
                <a:ea typeface="+mn-ea"/>
                <a:cs typeface="+mn-cs"/>
              </a:rPr>
              <a:t>UE</a:t>
            </a:r>
            <a:r>
              <a:rPr lang="zh-CN" altLang="zh-CN" sz="1200" kern="1200" dirty="0">
                <a:solidFill>
                  <a:schemeClr val="tx1"/>
                </a:solidFill>
                <a:effectLst/>
                <a:latin typeface="+mn-lt"/>
                <a:ea typeface="+mn-ea"/>
                <a:cs typeface="+mn-cs"/>
              </a:rPr>
              <a:t>中</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本研究使用</a:t>
            </a:r>
            <a:r>
              <a:rPr lang="en-GB" altLang="zh-CN" sz="1200" kern="1200" dirty="0" err="1">
                <a:solidFill>
                  <a:schemeClr val="tx1"/>
                </a:solidFill>
                <a:effectLst/>
                <a:latin typeface="+mn-lt"/>
                <a:ea typeface="+mn-ea"/>
                <a:cs typeface="+mn-cs"/>
              </a:rPr>
              <a:t>TerreSculptor</a:t>
            </a:r>
            <a:r>
              <a:rPr lang="zh-CN" altLang="zh-CN" sz="1200" kern="1200" dirty="0">
                <a:solidFill>
                  <a:schemeClr val="tx1"/>
                </a:solidFill>
                <a:effectLst/>
                <a:latin typeface="+mn-lt"/>
                <a:ea typeface="+mn-ea"/>
                <a:cs typeface="+mn-cs"/>
              </a:rPr>
              <a:t>软件，</a:t>
            </a:r>
            <a:r>
              <a:rPr lang="zh-CN" altLang="en-US" sz="1200" kern="1200" dirty="0">
                <a:solidFill>
                  <a:schemeClr val="tx1"/>
                </a:solidFill>
                <a:effectLst/>
                <a:latin typeface="+mn-lt"/>
                <a:ea typeface="+mn-ea"/>
                <a:cs typeface="+mn-cs"/>
              </a:rPr>
              <a:t>经过调整后</a:t>
            </a:r>
            <a:r>
              <a:rPr lang="zh-CN" altLang="zh-CN" sz="1200" kern="1200" dirty="0">
                <a:solidFill>
                  <a:schemeClr val="tx1"/>
                </a:solidFill>
                <a:effectLst/>
                <a:latin typeface="+mn-lt"/>
                <a:ea typeface="+mn-ea"/>
                <a:cs typeface="+mn-cs"/>
              </a:rPr>
              <a:t>生成</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png</a:t>
            </a:r>
            <a:r>
              <a:rPr lang="zh-CN" altLang="zh-CN" sz="1200" kern="1200" dirty="0">
                <a:solidFill>
                  <a:schemeClr val="tx1"/>
                </a:solidFill>
                <a:effectLst/>
                <a:latin typeface="+mn-lt"/>
                <a:ea typeface="+mn-ea"/>
                <a:cs typeface="+mn-cs"/>
              </a:rPr>
              <a:t>文件。</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Finally, the file preprocessing is essential.</a:t>
            </a:r>
          </a:p>
          <a:p>
            <a:r>
              <a:rPr lang="en-US" altLang="zh-CN" sz="1200" kern="1200" dirty="0">
                <a:solidFill>
                  <a:schemeClr val="tx1"/>
                </a:solidFill>
                <a:effectLst/>
                <a:latin typeface="+mn-lt"/>
                <a:ea typeface="+mn-ea"/>
                <a:cs typeface="+mn-cs"/>
              </a:rPr>
              <a:t>The downloaded .</a:t>
            </a:r>
            <a:r>
              <a:rPr lang="en-US" altLang="zh-CN" sz="1200" kern="1200" dirty="0" err="1">
                <a:solidFill>
                  <a:schemeClr val="tx1"/>
                </a:solidFill>
                <a:effectLst/>
                <a:latin typeface="+mn-lt"/>
                <a:ea typeface="+mn-ea"/>
                <a:cs typeface="+mn-cs"/>
              </a:rPr>
              <a:t>geotiff</a:t>
            </a:r>
            <a:r>
              <a:rPr lang="en-US" altLang="zh-CN" sz="1200" kern="1200" dirty="0">
                <a:solidFill>
                  <a:schemeClr val="tx1"/>
                </a:solidFill>
                <a:effectLst/>
                <a:latin typeface="+mn-lt"/>
                <a:ea typeface="+mn-ea"/>
                <a:cs typeface="+mn-cs"/>
              </a:rPr>
              <a:t> file cannot be directly imported into UE. </a:t>
            </a:r>
            <a:r>
              <a:rPr lang="en-US" altLang="zh-CN" sz="1200" kern="1200" dirty="0" err="1">
                <a:solidFill>
                  <a:schemeClr val="tx1"/>
                </a:solidFill>
                <a:effectLst/>
                <a:latin typeface="+mn-lt"/>
                <a:ea typeface="+mn-ea"/>
                <a:cs typeface="+mn-cs"/>
              </a:rPr>
              <a:t>Teresculptor</a:t>
            </a:r>
            <a:r>
              <a:rPr lang="en-US" altLang="zh-CN" sz="1200" kern="1200" dirty="0">
                <a:solidFill>
                  <a:schemeClr val="tx1"/>
                </a:solidFill>
                <a:effectLst/>
                <a:latin typeface="+mn-lt"/>
                <a:ea typeface="+mn-ea"/>
                <a:cs typeface="+mn-cs"/>
              </a:rPr>
              <a:t> is used to modify the original file and finally generated a PNG file.</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168402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buFont typeface="Arial" panose="020B0604020202020204" pitchFamily="34" charset="0"/>
              <a:buNone/>
            </a:pPr>
            <a:r>
              <a:rPr lang="en-US" altLang="zh-CN" sz="1200" kern="1200" dirty="0">
                <a:solidFill>
                  <a:schemeClr val="tx1"/>
                </a:solidFill>
                <a:effectLst/>
                <a:latin typeface="+mn-lt"/>
                <a:ea typeface="+mn-ea"/>
                <a:cs typeface="+mn-cs"/>
              </a:rPr>
              <a:t>After selecting the plants and terrain, now comes to the third part – Scene Construction, this is also the hardest part of the project.</a:t>
            </a:r>
          </a:p>
          <a:p>
            <a:pPr marL="0" lvl="0" indent="0">
              <a:buFont typeface="Arial" panose="020B0604020202020204" pitchFamily="34" charset="0"/>
              <a:buNone/>
            </a:pPr>
            <a:br>
              <a:rPr lang="zh-CN"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1837360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材质（</a:t>
            </a:r>
            <a:r>
              <a:rPr lang="en-GB" altLang="zh-CN" sz="1200" kern="1200" dirty="0">
                <a:solidFill>
                  <a:schemeClr val="tx1"/>
                </a:solidFill>
                <a:effectLst/>
                <a:latin typeface="+mn-lt"/>
                <a:ea typeface="+mn-ea"/>
                <a:cs typeface="+mn-cs"/>
              </a:rPr>
              <a:t>Material</a:t>
            </a:r>
            <a:r>
              <a:rPr lang="zh-CN" altLang="zh-CN" sz="1200" kern="1200" dirty="0">
                <a:solidFill>
                  <a:schemeClr val="tx1"/>
                </a:solidFill>
                <a:effectLst/>
                <a:latin typeface="+mn-lt"/>
                <a:ea typeface="+mn-ea"/>
                <a:cs typeface="+mn-cs"/>
              </a:rPr>
              <a:t>）分层，共</a:t>
            </a:r>
            <a:r>
              <a:rPr lang="en-GB"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层</a:t>
            </a:r>
          </a:p>
          <a:p>
            <a:r>
              <a:rPr lang="en-GB" altLang="zh-CN" sz="1200" kern="1200" dirty="0">
                <a:solidFill>
                  <a:schemeClr val="tx1"/>
                </a:solidFill>
                <a:effectLst/>
                <a:latin typeface="+mn-lt"/>
                <a:ea typeface="+mn-ea"/>
                <a:cs typeface="+mn-cs"/>
              </a:rPr>
              <a:t>Planar</a:t>
            </a:r>
            <a:r>
              <a:rPr lang="zh-CN" altLang="zh-CN" sz="1200" kern="1200" dirty="0">
                <a:solidFill>
                  <a:schemeClr val="tx1"/>
                </a:solidFill>
                <a:effectLst/>
                <a:latin typeface="+mn-lt"/>
                <a:ea typeface="+mn-ea"/>
                <a:cs typeface="+mn-cs"/>
              </a:rPr>
              <a:t>负责生成草地</a:t>
            </a:r>
            <a:r>
              <a:rPr lang="zh-CN" altLang="en-US" sz="1200" kern="1200" dirty="0">
                <a:solidFill>
                  <a:schemeClr val="tx1"/>
                </a:solidFill>
                <a:effectLst/>
                <a:latin typeface="+mn-lt"/>
                <a:ea typeface="+mn-ea"/>
                <a:cs typeface="+mn-cs"/>
              </a:rPr>
              <a:t>与泥土，</a:t>
            </a:r>
            <a:r>
              <a:rPr lang="en-GB" altLang="zh-CN" sz="1200" kern="1200" dirty="0">
                <a:solidFill>
                  <a:schemeClr val="tx1"/>
                </a:solidFill>
                <a:effectLst/>
                <a:latin typeface="+mn-lt"/>
                <a:ea typeface="+mn-ea"/>
                <a:cs typeface="+mn-cs"/>
              </a:rPr>
              <a:t>Slope</a:t>
            </a:r>
            <a:r>
              <a:rPr lang="zh-CN" altLang="zh-CN" sz="1200" kern="1200" dirty="0">
                <a:solidFill>
                  <a:schemeClr val="tx1"/>
                </a:solidFill>
                <a:effectLst/>
                <a:latin typeface="+mn-lt"/>
                <a:ea typeface="+mn-ea"/>
                <a:cs typeface="+mn-cs"/>
              </a:rPr>
              <a:t>负责生成鹅卵石</a:t>
            </a:r>
            <a:r>
              <a:rPr lang="zh-CN" altLang="en-US" sz="1200" kern="1200" dirty="0">
                <a:solidFill>
                  <a:schemeClr val="tx1"/>
                </a:solidFill>
                <a:effectLst/>
                <a:latin typeface="+mn-lt"/>
                <a:ea typeface="+mn-ea"/>
                <a:cs typeface="+mn-cs"/>
              </a:rPr>
              <a:t>，</a:t>
            </a:r>
            <a:r>
              <a:rPr lang="en-GB" altLang="zh-CN" sz="1200" kern="1200" dirty="0">
                <a:solidFill>
                  <a:schemeClr val="tx1"/>
                </a:solidFill>
                <a:effectLst/>
                <a:latin typeface="+mn-lt"/>
                <a:ea typeface="+mn-ea"/>
                <a:cs typeface="+mn-cs"/>
              </a:rPr>
              <a:t>Side</a:t>
            </a:r>
            <a:r>
              <a:rPr lang="zh-CN" altLang="zh-CN" sz="1200" kern="1200" dirty="0">
                <a:solidFill>
                  <a:schemeClr val="tx1"/>
                </a:solidFill>
                <a:effectLst/>
                <a:latin typeface="+mn-lt"/>
                <a:ea typeface="+mn-ea"/>
                <a:cs typeface="+mn-cs"/>
              </a:rPr>
              <a:t>负责生成</a:t>
            </a:r>
            <a:r>
              <a:rPr lang="en-GB" altLang="zh-CN" sz="1200" kern="1200" dirty="0">
                <a:solidFill>
                  <a:schemeClr val="tx1"/>
                </a:solidFill>
                <a:effectLst/>
                <a:latin typeface="+mn-lt"/>
                <a:ea typeface="+mn-ea"/>
                <a:cs typeface="+mn-cs"/>
              </a:rPr>
              <a:t>Cliff</a:t>
            </a:r>
            <a:r>
              <a:rPr lang="zh-CN" altLang="en-US" sz="1200" kern="1200" dirty="0">
                <a:solidFill>
                  <a:schemeClr val="tx1"/>
                </a:solidFill>
                <a:effectLst/>
                <a:latin typeface="+mn-lt"/>
                <a:ea typeface="+mn-ea"/>
                <a:cs typeface="+mn-cs"/>
              </a:rPr>
              <a:t>。</a:t>
            </a: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200" dirty="0">
                <a:solidFill>
                  <a:schemeClr val="tx1"/>
                </a:solidFill>
                <a:effectLst/>
                <a:latin typeface="+mn-lt"/>
                <a:ea typeface="+mn-ea"/>
                <a:cs typeface="+mn-cs"/>
              </a:rPr>
              <a:t>Caustics</a:t>
            </a:r>
            <a:r>
              <a:rPr lang="zh-CN" altLang="zh-CN" sz="1200" kern="1200" dirty="0">
                <a:solidFill>
                  <a:schemeClr val="tx1"/>
                </a:solidFill>
                <a:effectLst/>
                <a:latin typeface="+mn-lt"/>
                <a:ea typeface="+mn-ea"/>
                <a:cs typeface="+mn-cs"/>
              </a:rPr>
              <a:t>侵蚀层，负责为自动生成的材质赋予雨水侵蚀效果，更加接近真实地貌。</a:t>
            </a:r>
            <a:endParaRPr lang="en-GB"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SnowBlend</a:t>
            </a:r>
            <a:r>
              <a:rPr lang="zh-CN" altLang="en-US" sz="1200" kern="1200" dirty="0">
                <a:solidFill>
                  <a:schemeClr val="tx1"/>
                </a:solidFill>
                <a:effectLst/>
                <a:latin typeface="+mn-lt"/>
                <a:ea typeface="+mn-ea"/>
                <a:cs typeface="+mn-cs"/>
              </a:rPr>
              <a:t>层混合了雪材质至所有图层上。</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Now let me introduce the Landscape Material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This material has in total of 6 layers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kern="1200" dirty="0">
                <a:solidFill>
                  <a:schemeClr val="tx1"/>
                </a:solidFill>
                <a:effectLst/>
                <a:latin typeface="+mn-lt"/>
                <a:ea typeface="+mn-ea"/>
                <a:cs typeface="+mn-cs"/>
              </a:rPr>
              <a:t>Planar is responsible for generating grass and dirt, Slope is for generating pebbles, and Side is for generating Cliff.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kern="1200" dirty="0">
                <a:solidFill>
                  <a:schemeClr val="tx1"/>
                </a:solidFill>
                <a:effectLst/>
                <a:latin typeface="+mn-lt"/>
                <a:ea typeface="+mn-ea"/>
                <a:cs typeface="+mn-cs"/>
              </a:rPr>
              <a:t>The Caustics erosion layer is responsible for giving the automatically generated material a rain erosion effect, which is closer to the real landscape.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kern="1200" dirty="0">
                <a:solidFill>
                  <a:schemeClr val="tx1"/>
                </a:solidFill>
                <a:effectLst/>
                <a:latin typeface="+mn-lt"/>
                <a:ea typeface="+mn-ea"/>
                <a:cs typeface="+mn-cs"/>
              </a:rPr>
              <a:t>The </a:t>
            </a:r>
            <a:r>
              <a:rPr lang="en-US" altLang="zh-CN" sz="1200" kern="1200" dirty="0" err="1">
                <a:solidFill>
                  <a:schemeClr val="tx1"/>
                </a:solidFill>
                <a:effectLst/>
                <a:latin typeface="+mn-lt"/>
                <a:ea typeface="+mn-ea"/>
                <a:cs typeface="+mn-cs"/>
              </a:rPr>
              <a:t>SnowBlend</a:t>
            </a:r>
            <a:r>
              <a:rPr lang="en-US" altLang="zh-CN" sz="1200" kern="1200" dirty="0">
                <a:solidFill>
                  <a:schemeClr val="tx1"/>
                </a:solidFill>
                <a:effectLst/>
                <a:latin typeface="+mn-lt"/>
                <a:ea typeface="+mn-ea"/>
                <a:cs typeface="+mn-cs"/>
              </a:rPr>
              <a:t> layer blends the snow material onto all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32876092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hyperlink" Target="http://www.officeplus.cn/Template/Home.shtml" TargetMode="Externa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ECB370-12D0-4478-B2C1-42041D3548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副标题 2">
            <a:extLst>
              <a:ext uri="{FF2B5EF4-FFF2-40B4-BE49-F238E27FC236}">
                <a16:creationId xmlns:a16="http://schemas.microsoft.com/office/drawing/2014/main" id="{DE4774FD-CA84-4334-A5E6-4018CC8F8387}"/>
              </a:ext>
            </a:extLst>
          </p:cNvPr>
          <p:cNvSpPr>
            <a:spLocks noGrp="1"/>
          </p:cNvSpPr>
          <p:nvPr>
            <p:ph type="subTitle" idx="1"/>
          </p:nvPr>
        </p:nvSpPr>
        <p:spPr>
          <a:xfrm>
            <a:off x="669926" y="2877828"/>
            <a:ext cx="10850562" cy="444594"/>
          </a:xfrm>
        </p:spPr>
        <p:txBody>
          <a:bodyPr anchor="ctr">
            <a:normAutofit/>
          </a:bodyPr>
          <a:lstStyle>
            <a:lvl1pPr marL="0" indent="0" algn="ctr">
              <a:buNone/>
              <a:defRPr sz="20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1" name="标题 1">
            <a:extLst>
              <a:ext uri="{FF2B5EF4-FFF2-40B4-BE49-F238E27FC236}">
                <a16:creationId xmlns:a16="http://schemas.microsoft.com/office/drawing/2014/main" id="{51BC89B0-625D-43E6-B3D9-96B6348FD82D}"/>
              </a:ext>
            </a:extLst>
          </p:cNvPr>
          <p:cNvSpPr>
            <a:spLocks noGrp="1"/>
          </p:cNvSpPr>
          <p:nvPr>
            <p:ph type="ctrTitle"/>
          </p:nvPr>
        </p:nvSpPr>
        <p:spPr>
          <a:xfrm>
            <a:off x="669926" y="1786122"/>
            <a:ext cx="10850562" cy="1072602"/>
          </a:xfrm>
        </p:spPr>
        <p:txBody>
          <a:bodyPr anchor="ctr">
            <a:normAutofit/>
          </a:bodyPr>
          <a:lstStyle>
            <a:lvl1pPr algn="ctr">
              <a:defRPr sz="4000">
                <a:solidFill>
                  <a:schemeClr val="accent1"/>
                </a:solidFill>
              </a:defRPr>
            </a:lvl1pPr>
          </a:lstStyle>
          <a:p>
            <a:r>
              <a:rPr lang="en-US" dirty="0"/>
              <a:t>Click to edit Master title style</a:t>
            </a:r>
            <a:endParaRPr lang="zh-CN" altLang="en-US" dirty="0"/>
          </a:p>
        </p:txBody>
      </p:sp>
      <p:sp>
        <p:nvSpPr>
          <p:cNvPr id="14" name="文本占位符 13">
            <a:extLst>
              <a:ext uri="{FF2B5EF4-FFF2-40B4-BE49-F238E27FC236}">
                <a16:creationId xmlns:a16="http://schemas.microsoft.com/office/drawing/2014/main" id="{F63CF7FF-9841-453A-8D11-A8042CB0D3C4}"/>
              </a:ext>
            </a:extLst>
          </p:cNvPr>
          <p:cNvSpPr>
            <a:spLocks noGrp="1"/>
          </p:cNvSpPr>
          <p:nvPr>
            <p:ph type="body" sz="quarter" idx="10" hasCustomPrompt="1"/>
          </p:nvPr>
        </p:nvSpPr>
        <p:spPr>
          <a:xfrm>
            <a:off x="669926" y="4052304"/>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5" name="文本占位符 13">
            <a:extLst>
              <a:ext uri="{FF2B5EF4-FFF2-40B4-BE49-F238E27FC236}">
                <a16:creationId xmlns:a16="http://schemas.microsoft.com/office/drawing/2014/main" id="{B30B88CF-5CF5-40AB-A59C-05AF2340EE0B}"/>
              </a:ext>
            </a:extLst>
          </p:cNvPr>
          <p:cNvSpPr>
            <a:spLocks noGrp="1"/>
          </p:cNvSpPr>
          <p:nvPr>
            <p:ph type="body" sz="quarter" idx="11" hasCustomPrompt="1"/>
          </p:nvPr>
        </p:nvSpPr>
        <p:spPr>
          <a:xfrm>
            <a:off x="669926" y="4348575"/>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48212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80262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495E1F-136D-4BE1-A02C-183CC0F34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1">
            <a:extLst>
              <a:ext uri="{FF2B5EF4-FFF2-40B4-BE49-F238E27FC236}">
                <a16:creationId xmlns:a16="http://schemas.microsoft.com/office/drawing/2014/main" id="{8EB21F71-7218-4FD8-ABCC-48727071BB9A}"/>
              </a:ext>
            </a:extLst>
          </p:cNvPr>
          <p:cNvSpPr>
            <a:spLocks noGrp="1"/>
          </p:cNvSpPr>
          <p:nvPr>
            <p:ph type="title"/>
          </p:nvPr>
        </p:nvSpPr>
        <p:spPr>
          <a:xfrm>
            <a:off x="4812269" y="2106386"/>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6" name="文本占位符 2">
            <a:extLst>
              <a:ext uri="{FF2B5EF4-FFF2-40B4-BE49-F238E27FC236}">
                <a16:creationId xmlns:a16="http://schemas.microsoft.com/office/drawing/2014/main" id="{19F0CF5A-B131-4349-8F42-32CB3037708D}"/>
              </a:ext>
            </a:extLst>
          </p:cNvPr>
          <p:cNvSpPr>
            <a:spLocks noGrp="1"/>
          </p:cNvSpPr>
          <p:nvPr>
            <p:ph type="body" idx="1"/>
          </p:nvPr>
        </p:nvSpPr>
        <p:spPr>
          <a:xfrm>
            <a:off x="4813385" y="3001736"/>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3" name="日期占位符 2">
            <a:extLst>
              <a:ext uri="{FF2B5EF4-FFF2-40B4-BE49-F238E27FC236}">
                <a16:creationId xmlns:a16="http://schemas.microsoft.com/office/drawing/2014/main" id="{F021CB09-2624-4284-AFC6-0124B76CA500}"/>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2022/9/16</a:t>
            </a:fld>
            <a:endParaRPr lang="zh-CN" altLang="en-US"/>
          </a:p>
        </p:txBody>
      </p:sp>
      <p:sp>
        <p:nvSpPr>
          <p:cNvPr id="14" name="页脚占位符 3">
            <a:extLst>
              <a:ext uri="{FF2B5EF4-FFF2-40B4-BE49-F238E27FC236}">
                <a16:creationId xmlns:a16="http://schemas.microsoft.com/office/drawing/2014/main" id="{783C9B21-C950-4BB2-8D5A-8D24BC999BCB}"/>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15" name="灯片编号占位符 4">
            <a:extLst>
              <a:ext uri="{FF2B5EF4-FFF2-40B4-BE49-F238E27FC236}">
                <a16:creationId xmlns:a16="http://schemas.microsoft.com/office/drawing/2014/main" id="{74383B9E-1B45-4B85-959B-1AF9865EE542}"/>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
        <p:nvSpPr>
          <p:cNvPr id="16" name="标题 5">
            <a:extLst>
              <a:ext uri="{FF2B5EF4-FFF2-40B4-BE49-F238E27FC236}">
                <a16:creationId xmlns:a16="http://schemas.microsoft.com/office/drawing/2014/main" id="{09678C7F-4932-45D0-B060-27F796ED5A0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7" name="内容占位符 7">
            <a:extLst>
              <a:ext uri="{FF2B5EF4-FFF2-40B4-BE49-F238E27FC236}">
                <a16:creationId xmlns:a16="http://schemas.microsoft.com/office/drawing/2014/main" id="{BF34A00D-273C-4CDA-9216-5588AB015D23}"/>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67829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66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418E05-6741-489F-BC17-B35692DAB7F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en-US" dirty="0"/>
          </a:p>
        </p:txBody>
      </p:sp>
      <p:sp>
        <p:nvSpPr>
          <p:cNvPr id="7" name="Date Placeholder 2">
            <a:extLst>
              <a:ext uri="{FF2B5EF4-FFF2-40B4-BE49-F238E27FC236}">
                <a16:creationId xmlns:a16="http://schemas.microsoft.com/office/drawing/2014/main" id="{3BD9754C-2EB9-4F25-A6A6-BC54AF851172}"/>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2022/9/16</a:t>
            </a:fld>
            <a:endParaRPr lang="zh-CN" altLang="en-US"/>
          </a:p>
        </p:txBody>
      </p:sp>
      <p:sp>
        <p:nvSpPr>
          <p:cNvPr id="8" name="Footer Placeholder 3">
            <a:extLst>
              <a:ext uri="{FF2B5EF4-FFF2-40B4-BE49-F238E27FC236}">
                <a16:creationId xmlns:a16="http://schemas.microsoft.com/office/drawing/2014/main" id="{3FE0A611-686D-4957-B01C-FA736556DA37}"/>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9" name="Slide Number Placeholder 4">
            <a:extLst>
              <a:ext uri="{FF2B5EF4-FFF2-40B4-BE49-F238E27FC236}">
                <a16:creationId xmlns:a16="http://schemas.microsoft.com/office/drawing/2014/main" id="{4C7B408F-7D37-4BBC-9EBF-42E5395640E8}"/>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94037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EAB898-6665-4BFE-A7DA-D0B6B0EAFB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1">
            <a:extLst>
              <a:ext uri="{FF2B5EF4-FFF2-40B4-BE49-F238E27FC236}">
                <a16:creationId xmlns:a16="http://schemas.microsoft.com/office/drawing/2014/main" id="{23DCF18F-1C52-4FAC-8ABB-3B8FEFDBDBB9}"/>
              </a:ext>
            </a:extLst>
          </p:cNvPr>
          <p:cNvSpPr>
            <a:spLocks noGrp="1"/>
          </p:cNvSpPr>
          <p:nvPr>
            <p:ph type="ctrTitle" hasCustomPrompt="1"/>
          </p:nvPr>
        </p:nvSpPr>
        <p:spPr>
          <a:xfrm>
            <a:off x="4766581" y="1807491"/>
            <a:ext cx="5426076" cy="1621509"/>
          </a:xfrm>
        </p:spPr>
        <p:txBody>
          <a:bodyPr anchor="b">
            <a:normAutofit/>
          </a:bodyPr>
          <a:lstStyle>
            <a:lvl1pPr marL="0" indent="0" algn="l">
              <a:buFont typeface="Arial" panose="020B0604020202020204" pitchFamily="34" charset="0"/>
              <a:buNone/>
              <a:defRPr sz="3200">
                <a:solidFill>
                  <a:schemeClr val="accent1"/>
                </a:solidFill>
              </a:defRPr>
            </a:lvl1pPr>
          </a:lstStyle>
          <a:p>
            <a:r>
              <a:rPr lang="en-US" altLang="zh-CN" dirty="0"/>
              <a:t>Conclusion</a:t>
            </a:r>
            <a:endParaRPr lang="zh-CN" altLang="en-US" dirty="0"/>
          </a:p>
        </p:txBody>
      </p:sp>
      <p:sp>
        <p:nvSpPr>
          <p:cNvPr id="7" name="文本占位符 62">
            <a:extLst>
              <a:ext uri="{FF2B5EF4-FFF2-40B4-BE49-F238E27FC236}">
                <a16:creationId xmlns:a16="http://schemas.microsoft.com/office/drawing/2014/main" id="{3573A750-9A1A-4E4F-BB95-77AF14ED7CCF}"/>
              </a:ext>
            </a:extLst>
          </p:cNvPr>
          <p:cNvSpPr>
            <a:spLocks noGrp="1"/>
          </p:cNvSpPr>
          <p:nvPr>
            <p:ph type="body" sz="quarter" idx="18" hasCustomPrompt="1"/>
          </p:nvPr>
        </p:nvSpPr>
        <p:spPr>
          <a:xfrm>
            <a:off x="4766581" y="4113727"/>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8" name="文本占位符 13">
            <a:extLst>
              <a:ext uri="{FF2B5EF4-FFF2-40B4-BE49-F238E27FC236}">
                <a16:creationId xmlns:a16="http://schemas.microsoft.com/office/drawing/2014/main" id="{980AC26D-505D-4F35-96F2-8E856207FF8F}"/>
              </a:ext>
            </a:extLst>
          </p:cNvPr>
          <p:cNvSpPr>
            <a:spLocks noGrp="1"/>
          </p:cNvSpPr>
          <p:nvPr>
            <p:ph type="body" sz="quarter" idx="10" hasCustomPrompt="1"/>
          </p:nvPr>
        </p:nvSpPr>
        <p:spPr>
          <a:xfrm>
            <a:off x="4766582" y="3817456"/>
            <a:ext cx="5426076"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DC275-985E-45AD-860F-39764B073DE1}"/>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406E8A6F-5490-408C-8C53-2F6FF0E099CB}"/>
              </a:ext>
            </a:extLst>
          </p:cNvPr>
          <p:cNvSpPr>
            <a:spLocks noGrp="1"/>
          </p:cNvSpPr>
          <p:nvPr>
            <p:ph type="dt" sz="half" idx="10"/>
          </p:nvPr>
        </p:nvSpPr>
        <p:spPr/>
        <p:txBody>
          <a:bodyPr/>
          <a:lstStyle/>
          <a:p>
            <a:fld id="{6489D9C7-5DC6-4263-87FF-7C99F6FB63C3}" type="datetime1">
              <a:rPr lang="zh-CN" altLang="en-US" smtClean="0"/>
              <a:pPr/>
              <a:t>2022/9/16</a:t>
            </a:fld>
            <a:endParaRPr lang="zh-CN" altLang="en-US"/>
          </a:p>
        </p:txBody>
      </p:sp>
      <p:sp>
        <p:nvSpPr>
          <p:cNvPr id="4" name="页脚占位符 3">
            <a:extLst>
              <a:ext uri="{FF2B5EF4-FFF2-40B4-BE49-F238E27FC236}">
                <a16:creationId xmlns:a16="http://schemas.microsoft.com/office/drawing/2014/main" id="{A5A3F001-13E7-4974-B329-DB5883BD24E7}"/>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B7927F79-CA31-477B-A081-7FA1A46F44A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6933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6313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5797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ED2FF44A-F9A2-4734-B9FC-7C1F743F65D4}"/>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a:extLst>
              <a:ext uri="{FF2B5EF4-FFF2-40B4-BE49-F238E27FC236}">
                <a16:creationId xmlns:a16="http://schemas.microsoft.com/office/drawing/2014/main" id="{8236A47E-D89B-44EB-9BF9-7FB07A284DC7}"/>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0" name="直接连接符 9">
            <a:extLst>
              <a:ext uri="{FF2B5EF4-FFF2-40B4-BE49-F238E27FC236}">
                <a16:creationId xmlns:a16="http://schemas.microsoft.com/office/drawing/2014/main" id="{890EC732-A8F9-4A9A-AC20-F97FE80F7E32}"/>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日期占位符 3">
            <a:extLst>
              <a:ext uri="{FF2B5EF4-FFF2-40B4-BE49-F238E27FC236}">
                <a16:creationId xmlns:a16="http://schemas.microsoft.com/office/drawing/2014/main" id="{B202BAAB-B381-4751-972E-4B7523C14782}"/>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2022/9/16</a:t>
            </a:fld>
            <a:endParaRPr lang="zh-CN" altLang="en-US"/>
          </a:p>
        </p:txBody>
      </p:sp>
      <p:sp>
        <p:nvSpPr>
          <p:cNvPr id="12" name="页脚占位符 4">
            <a:extLst>
              <a:ext uri="{FF2B5EF4-FFF2-40B4-BE49-F238E27FC236}">
                <a16:creationId xmlns:a16="http://schemas.microsoft.com/office/drawing/2014/main" id="{7D59A130-CDC7-49D3-9E11-DF24A2740795}"/>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3" name="灯片编号占位符 5">
            <a:extLst>
              <a:ext uri="{FF2B5EF4-FFF2-40B4-BE49-F238E27FC236}">
                <a16:creationId xmlns:a16="http://schemas.microsoft.com/office/drawing/2014/main" id="{4F3C11EF-40A7-4E60-85E3-29F5F570CF77}"/>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4" r:id="rId4"/>
    <p:sldLayoutId id="2147483665" r:id="rId5"/>
    <p:sldLayoutId id="2147483661" r:id="rId6"/>
    <p:sldLayoutId id="2147483666"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12081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4.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15.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DB86B56-F317-48C9-A1D2-20D20E31E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5" name="图片 4">
            <a:extLst>
              <a:ext uri="{FF2B5EF4-FFF2-40B4-BE49-F238E27FC236}">
                <a16:creationId xmlns:a16="http://schemas.microsoft.com/office/drawing/2014/main" id="{C135F350-88A1-4A2A-BA4C-F2B59FE6F5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6" y="6240172"/>
            <a:ext cx="3428070" cy="621101"/>
          </a:xfrm>
          <a:prstGeom prst="rect">
            <a:avLst/>
          </a:prstGeom>
        </p:spPr>
      </p:pic>
      <p:pic>
        <p:nvPicPr>
          <p:cNvPr id="3" name="图片 2">
            <a:extLst>
              <a:ext uri="{FF2B5EF4-FFF2-40B4-BE49-F238E27FC236}">
                <a16:creationId xmlns:a16="http://schemas.microsoft.com/office/drawing/2014/main" id="{E831692B-3CE2-4786-87F0-D0FF5B490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19" y="629139"/>
            <a:ext cx="12219629" cy="5612412"/>
          </a:xfrm>
          <a:prstGeom prst="rect">
            <a:avLst/>
          </a:prstGeom>
        </p:spPr>
      </p:pic>
      <p:sp>
        <p:nvSpPr>
          <p:cNvPr id="4" name="标题 3"/>
          <p:cNvSpPr>
            <a:spLocks noGrp="1"/>
          </p:cNvSpPr>
          <p:nvPr>
            <p:ph type="ctrTitle"/>
          </p:nvPr>
        </p:nvSpPr>
        <p:spPr>
          <a:xfrm>
            <a:off x="435228" y="1347864"/>
            <a:ext cx="9828654" cy="1072602"/>
          </a:xfrm>
        </p:spPr>
        <p:txBody>
          <a:bodyPr>
            <a:noAutofit/>
            <a:scene3d>
              <a:camera prst="orthographicFront"/>
              <a:lightRig rig="threePt" dir="t">
                <a:rot lat="0" lon="0" rev="3000000"/>
              </a:lightRig>
            </a:scene3d>
            <a:sp3d extrusionH="57150" contourW="12700" prstMaterial="plastic">
              <a:bevelT w="38100"/>
              <a:bevelB/>
            </a:sp3d>
          </a:bodyPr>
          <a:lstStyle/>
          <a:p>
            <a:pPr algn="l"/>
            <a:r>
              <a:rPr lang="en-US" altLang="zh-CN" sz="3000" dirty="0">
                <a:ln w="0"/>
                <a:solidFill>
                  <a:schemeClr val="accent6">
                    <a:lumMod val="75000"/>
                  </a:schemeClr>
                </a:solidFill>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Large-scale scene simulation of games in cold-temperate deciduous coniferous forest area based on UE</a:t>
            </a:r>
            <a:endParaRPr lang="zh-CN" altLang="en-US" sz="3000" dirty="0">
              <a:ln w="0"/>
              <a:solidFill>
                <a:schemeClr val="accent6">
                  <a:lumMod val="75000"/>
                </a:schemeClr>
              </a:solidFill>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6" name="文本占位符 5"/>
          <p:cNvSpPr>
            <a:spLocks noGrp="1"/>
          </p:cNvSpPr>
          <p:nvPr>
            <p:ph type="body" sz="quarter" idx="10"/>
          </p:nvPr>
        </p:nvSpPr>
        <p:spPr>
          <a:xfrm>
            <a:off x="435228" y="3761693"/>
            <a:ext cx="2756680" cy="296271"/>
          </a:xfrm>
        </p:spPr>
        <p:txBody>
          <a:bodyPr/>
          <a:lstStyle/>
          <a:p>
            <a:pPr algn="l"/>
            <a:r>
              <a:rPr lang="en-US" altLang="zh-CN" sz="2400" b="1" dirty="0" err="1">
                <a:ln w="0"/>
                <a:effectLst>
                  <a:glow rad="38100">
                    <a:schemeClr val="bg2">
                      <a:alpha val="40000"/>
                    </a:schemeClr>
                  </a:glow>
                  <a:reflection endPos="0" dist="50800" dir="5400000" sy="-100000" algn="bl" rotWithShape="0"/>
                </a:effectLst>
                <a:latin typeface="Times New Roman" panose="02020603050405020304" pitchFamily="18" charset="0"/>
                <a:ea typeface="+mj-ea"/>
                <a:cs typeface="Times New Roman" panose="02020603050405020304" pitchFamily="18" charset="0"/>
              </a:rPr>
              <a:t>Zhiyuan</a:t>
            </a:r>
            <a:r>
              <a:rPr lang="en-US" altLang="zh-CN" sz="2400" b="1" dirty="0">
                <a:ln w="0"/>
                <a:effectLst>
                  <a:glow rad="38100">
                    <a:schemeClr val="bg2">
                      <a:alpha val="40000"/>
                    </a:schemeClr>
                  </a:glow>
                  <a:reflection endPos="0" dist="50800" dir="5400000" sy="-100000" algn="bl" rotWithShape="0"/>
                </a:effectLst>
                <a:latin typeface="Times New Roman" panose="02020603050405020304" pitchFamily="18" charset="0"/>
                <a:ea typeface="+mj-ea"/>
                <a:cs typeface="Times New Roman" panose="02020603050405020304" pitchFamily="18" charset="0"/>
              </a:rPr>
              <a:t> Wang</a:t>
            </a:r>
          </a:p>
        </p:txBody>
      </p:sp>
      <p:sp>
        <p:nvSpPr>
          <p:cNvPr id="7" name="文本占位符 6"/>
          <p:cNvSpPr>
            <a:spLocks noGrp="1"/>
          </p:cNvSpPr>
          <p:nvPr>
            <p:ph type="body" sz="quarter" idx="11"/>
          </p:nvPr>
        </p:nvSpPr>
        <p:spPr>
          <a:xfrm>
            <a:off x="435227" y="4417891"/>
            <a:ext cx="3369329" cy="296271"/>
          </a:xfrm>
        </p:spPr>
        <p:txBody>
          <a:bodyPr/>
          <a:lstStyle/>
          <a:p>
            <a:pPr algn="l"/>
            <a:r>
              <a:rPr lang="en-US" altLang="zh-CN" sz="1600" dirty="0">
                <a:ln w="0"/>
                <a:effectLst>
                  <a:glow rad="38100">
                    <a:schemeClr val="bg2">
                      <a:alpha val="40000"/>
                    </a:schemeClr>
                  </a:glow>
                  <a:reflection endPos="0" dist="50800" dir="5400000" sy="-100000" algn="bl" rotWithShape="0"/>
                </a:effectLst>
                <a:latin typeface="Times New Roman" panose="02020603050405020304" pitchFamily="18" charset="0"/>
                <a:ea typeface="+mj-ea"/>
                <a:cs typeface="Times New Roman" panose="02020603050405020304" pitchFamily="18" charset="0"/>
              </a:rPr>
              <a:t>QM No.190017767</a:t>
            </a:r>
          </a:p>
          <a:p>
            <a:pPr algn="l"/>
            <a:r>
              <a:rPr lang="en-US" altLang="en-US" sz="1600" dirty="0">
                <a:ln w="0"/>
                <a:effectLst>
                  <a:glow rad="38100">
                    <a:schemeClr val="bg2">
                      <a:alpha val="40000"/>
                    </a:schemeClr>
                  </a:glow>
                  <a:reflection endPos="0" dist="50800" dir="5400000" sy="-100000" algn="bl" rotWithShape="0"/>
                </a:effectLst>
                <a:latin typeface="Times New Roman" panose="02020603050405020304" pitchFamily="18" charset="0"/>
                <a:ea typeface="+mj-ea"/>
                <a:cs typeface="Times New Roman" panose="02020603050405020304" pitchFamily="18" charset="0"/>
              </a:rPr>
              <a:t>BUPT No. 2018212993</a:t>
            </a:r>
          </a:p>
        </p:txBody>
      </p:sp>
      <p:grpSp>
        <p:nvGrpSpPr>
          <p:cNvPr id="8" name="组合 7">
            <a:extLst>
              <a:ext uri="{FF2B5EF4-FFF2-40B4-BE49-F238E27FC236}">
                <a16:creationId xmlns:a16="http://schemas.microsoft.com/office/drawing/2014/main" id="{18B2E442-7068-4666-BCDE-375288DD3297}"/>
              </a:ext>
            </a:extLst>
          </p:cNvPr>
          <p:cNvGrpSpPr/>
          <p:nvPr/>
        </p:nvGrpSpPr>
        <p:grpSpPr>
          <a:xfrm>
            <a:off x="5037138" y="5469723"/>
            <a:ext cx="2116138" cy="928567"/>
            <a:chOff x="1555750" y="1645813"/>
            <a:chExt cx="2116138" cy="928567"/>
          </a:xfrm>
        </p:grpSpPr>
        <p:sp>
          <p:nvSpPr>
            <p:cNvPr id="9" name="文本框 8">
              <a:extLst>
                <a:ext uri="{FF2B5EF4-FFF2-40B4-BE49-F238E27FC236}">
                  <a16:creationId xmlns:a16="http://schemas.microsoft.com/office/drawing/2014/main" id="{0BBB89BD-648A-485A-8973-8F6BD9E6AC24}"/>
                </a:ext>
              </a:extLst>
            </p:cNvPr>
            <p:cNvSpPr txBox="1"/>
            <p:nvPr/>
          </p:nvSpPr>
          <p:spPr>
            <a:xfrm>
              <a:off x="2716052" y="2054647"/>
              <a:ext cx="897259" cy="467966"/>
            </a:xfrm>
            <a:prstGeom prst="rect">
              <a:avLst/>
            </a:prstGeom>
            <a:noFill/>
          </p:spPr>
          <p:txBody>
            <a:bodyPr wrap="square" rtlCol="0">
              <a:prstTxWarp prst="textPlain">
                <a:avLst/>
              </a:prstTxWarp>
              <a:spAutoFit/>
            </a:bodyPr>
            <a:lstStyle/>
            <a:p>
              <a:endParaRPr lang="zh-CN" altLang="en-US" dirty="0">
                <a:solidFill>
                  <a:schemeClr val="accent1">
                    <a:alpha val="20000"/>
                  </a:schemeClr>
                </a:solidFill>
                <a:latin typeface="Impact" panose="020B0806030902050204" pitchFamily="34" charset="0"/>
              </a:endParaRPr>
            </a:p>
          </p:txBody>
        </p:sp>
        <p:sp>
          <p:nvSpPr>
            <p:cNvPr id="10" name="文本框 9">
              <a:extLst>
                <a:ext uri="{FF2B5EF4-FFF2-40B4-BE49-F238E27FC236}">
                  <a16:creationId xmlns:a16="http://schemas.microsoft.com/office/drawing/2014/main" id="{79ECDA7F-D565-48B5-9E2F-5822C2CEA177}"/>
                </a:ext>
              </a:extLst>
            </p:cNvPr>
            <p:cNvSpPr txBox="1"/>
            <p:nvPr/>
          </p:nvSpPr>
          <p:spPr>
            <a:xfrm>
              <a:off x="1555750" y="1645813"/>
              <a:ext cx="2101850" cy="288970"/>
            </a:xfrm>
            <a:prstGeom prst="rect">
              <a:avLst/>
            </a:prstGeom>
            <a:noFill/>
          </p:spPr>
          <p:txBody>
            <a:bodyPr wrap="none" rtlCol="0">
              <a:prstTxWarp prst="textPlain">
                <a:avLst/>
              </a:prstTxWarp>
              <a:spAutoFit/>
            </a:bodyPr>
            <a:lstStyle/>
            <a:p>
              <a:endParaRPr lang="zh-CN" altLang="en-US" b="1" dirty="0">
                <a:solidFill>
                  <a:schemeClr val="accent1">
                    <a:alpha val="2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70CF5365-3DE9-4EFE-B1C9-FB2F963E8938}"/>
                </a:ext>
              </a:extLst>
            </p:cNvPr>
            <p:cNvSpPr txBox="1"/>
            <p:nvPr/>
          </p:nvSpPr>
          <p:spPr>
            <a:xfrm>
              <a:off x="1557676" y="2002881"/>
              <a:ext cx="1041222" cy="558848"/>
            </a:xfrm>
            <a:prstGeom prst="rect">
              <a:avLst/>
            </a:prstGeom>
            <a:noFill/>
          </p:spPr>
          <p:txBody>
            <a:bodyPr wrap="none" rtlCol="0">
              <a:prstTxWarp prst="textPlain">
                <a:avLst/>
              </a:prstTxWarp>
              <a:spAutoFit/>
            </a:bodyPr>
            <a:lstStyle/>
            <a:p>
              <a:endParaRPr lang="zh-CN" altLang="en-US" dirty="0">
                <a:solidFill>
                  <a:schemeClr val="accent1">
                    <a:alpha val="20000"/>
                  </a:schemeClr>
                </a:solidFill>
                <a:latin typeface="Impact" panose="020B080603090205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id="{C8CF4DA0-555C-4D83-8EEB-B5E324BE369C}"/>
                </a:ext>
              </a:extLst>
            </p:cNvPr>
            <p:cNvSpPr/>
            <p:nvPr/>
          </p:nvSpPr>
          <p:spPr>
            <a:xfrm>
              <a:off x="2657475" y="2002880"/>
              <a:ext cx="1014413" cy="571500"/>
            </a:xfrm>
            <a:prstGeom prst="rect">
              <a:avLst/>
            </a:prstGeom>
            <a:noFill/>
            <a:ln w="19050">
              <a:solidFill>
                <a:schemeClr val="accent1">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alpha val="20000"/>
                  </a:schemeClr>
                </a:solidFill>
              </a:endParaRPr>
            </a:p>
          </p:txBody>
        </p:sp>
      </p:gr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1B5768E-773E-4DB7-A85C-17C5948E66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11" name="图片 10">
            <a:extLst>
              <a:ext uri="{FF2B5EF4-FFF2-40B4-BE49-F238E27FC236}">
                <a16:creationId xmlns:a16="http://schemas.microsoft.com/office/drawing/2014/main" id="{1FD61D29-DA29-4EF0-8D12-755491D440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Difficulties in scene construction - Terrain material function</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pic>
        <p:nvPicPr>
          <p:cNvPr id="5" name="图片 4">
            <a:extLst>
              <a:ext uri="{FF2B5EF4-FFF2-40B4-BE49-F238E27FC236}">
                <a16:creationId xmlns:a16="http://schemas.microsoft.com/office/drawing/2014/main" id="{54489CD5-76FF-4CFE-95B1-9E414F9334D4}"/>
              </a:ext>
            </a:extLst>
          </p:cNvPr>
          <p:cNvPicPr/>
          <p:nvPr/>
        </p:nvPicPr>
        <p:blipFill>
          <a:blip r:embed="rId5"/>
          <a:stretch>
            <a:fillRect/>
          </a:stretch>
        </p:blipFill>
        <p:spPr>
          <a:xfrm>
            <a:off x="6106159" y="1902365"/>
            <a:ext cx="5949453" cy="3606232"/>
          </a:xfrm>
          <a:prstGeom prst="rect">
            <a:avLst/>
          </a:prstGeom>
        </p:spPr>
      </p:pic>
      <p:pic>
        <p:nvPicPr>
          <p:cNvPr id="7" name="图片 6">
            <a:extLst>
              <a:ext uri="{FF2B5EF4-FFF2-40B4-BE49-F238E27FC236}">
                <a16:creationId xmlns:a16="http://schemas.microsoft.com/office/drawing/2014/main" id="{ADAC19E3-CE93-45AA-9DEC-DBC934600FCC}"/>
              </a:ext>
            </a:extLst>
          </p:cNvPr>
          <p:cNvPicPr/>
          <p:nvPr/>
        </p:nvPicPr>
        <p:blipFill>
          <a:blip r:embed="rId6"/>
          <a:stretch>
            <a:fillRect/>
          </a:stretch>
        </p:blipFill>
        <p:spPr>
          <a:xfrm>
            <a:off x="136388" y="1509051"/>
            <a:ext cx="5868172" cy="4386805"/>
          </a:xfrm>
          <a:prstGeom prst="rect">
            <a:avLst/>
          </a:prstGeom>
        </p:spPr>
      </p:pic>
      <p:sp>
        <p:nvSpPr>
          <p:cNvPr id="8" name="矩形 7">
            <a:extLst>
              <a:ext uri="{FF2B5EF4-FFF2-40B4-BE49-F238E27FC236}">
                <a16:creationId xmlns:a16="http://schemas.microsoft.com/office/drawing/2014/main" id="{065D8C59-3862-4056-B3CD-3820F04B14C3}"/>
              </a:ext>
            </a:extLst>
          </p:cNvPr>
          <p:cNvSpPr/>
          <p:nvPr/>
        </p:nvSpPr>
        <p:spPr>
          <a:xfrm>
            <a:off x="-132327" y="6037653"/>
            <a:ext cx="6096000" cy="307777"/>
          </a:xfrm>
          <a:prstGeom prst="rect">
            <a:avLst/>
          </a:prstGeom>
        </p:spPr>
        <p:txBody>
          <a:bodyPr>
            <a:spAutoFit/>
          </a:bodyPr>
          <a:lstStyle/>
          <a:p>
            <a:pPr algn="ctr">
              <a:spcAft>
                <a:spcPts val="600"/>
              </a:spcAft>
            </a:pPr>
            <a:r>
              <a:rPr lang="en-GB" altLang="zh-CN" sz="1400" b="1" kern="50" dirty="0">
                <a:latin typeface="Times New Roman" panose="02020603050405020304" pitchFamily="18" charset="0"/>
                <a:ea typeface="DejaVu Sans"/>
              </a:rPr>
              <a:t>Figure 9.1 </a:t>
            </a:r>
            <a:r>
              <a:rPr lang="en-GB" altLang="zh-CN" sz="1400" b="1" kern="50" dirty="0">
                <a:latin typeface="Times New Roman" panose="02020603050405020304" pitchFamily="18" charset="0"/>
                <a:ea typeface="等线" panose="02010600030101010101" pitchFamily="2" charset="-122"/>
              </a:rPr>
              <a:t>Landscape</a:t>
            </a:r>
            <a:r>
              <a:rPr lang="en-GB" altLang="zh-CN" sz="1400" b="1" kern="50" dirty="0">
                <a:latin typeface="Times New Roman" panose="02020603050405020304" pitchFamily="18" charset="0"/>
                <a:ea typeface="DejaVu Sans"/>
              </a:rPr>
              <a:t> Material </a:t>
            </a:r>
            <a:r>
              <a:rPr lang="en-GB" altLang="zh-CN" sz="1400" b="1" kern="50" dirty="0">
                <a:latin typeface="Times New Roman" panose="02020603050405020304" pitchFamily="18" charset="0"/>
                <a:ea typeface="等线" panose="02010600030101010101" pitchFamily="2" charset="-122"/>
              </a:rPr>
              <a:t>Function</a:t>
            </a:r>
            <a:r>
              <a:rPr lang="en-GB" altLang="zh-CN" sz="1400" b="1" kern="50" dirty="0">
                <a:latin typeface="Times New Roman" panose="02020603050405020304" pitchFamily="18" charset="0"/>
                <a:ea typeface="DejaVu Sans"/>
              </a:rPr>
              <a:t> panel in </a:t>
            </a:r>
            <a:r>
              <a:rPr lang="en-GB" altLang="zh-CN" sz="1400" b="1" i="1" kern="50" dirty="0">
                <a:latin typeface="Times New Roman" panose="02020603050405020304" pitchFamily="18" charset="0"/>
                <a:ea typeface="等线" panose="02010600030101010101" pitchFamily="2" charset="-122"/>
              </a:rPr>
              <a:t>White Birch</a:t>
            </a:r>
            <a:endParaRPr lang="zh-CN" altLang="zh-CN" sz="1400" kern="50" dirty="0">
              <a:effectLst/>
              <a:latin typeface="Times New Roman" panose="02020603050405020304" pitchFamily="18" charset="0"/>
              <a:ea typeface="DejaVu Sans"/>
            </a:endParaRPr>
          </a:p>
        </p:txBody>
      </p:sp>
      <p:sp>
        <p:nvSpPr>
          <p:cNvPr id="9" name="矩形 8">
            <a:extLst>
              <a:ext uri="{FF2B5EF4-FFF2-40B4-BE49-F238E27FC236}">
                <a16:creationId xmlns:a16="http://schemas.microsoft.com/office/drawing/2014/main" id="{B150CC03-4329-4EFA-A4E1-9869827544D9}"/>
              </a:ext>
            </a:extLst>
          </p:cNvPr>
          <p:cNvSpPr/>
          <p:nvPr/>
        </p:nvSpPr>
        <p:spPr>
          <a:xfrm>
            <a:off x="6032885" y="5566752"/>
            <a:ext cx="6096000" cy="307777"/>
          </a:xfrm>
          <a:prstGeom prst="rect">
            <a:avLst/>
          </a:prstGeom>
        </p:spPr>
        <p:txBody>
          <a:bodyPr>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9.2 </a:t>
            </a:r>
            <a:r>
              <a:rPr lang="en-GB" altLang="zh-CN" sz="1400" b="1" kern="50" dirty="0">
                <a:latin typeface="Times New Roman" panose="02020603050405020304" pitchFamily="18" charset="0"/>
                <a:ea typeface="等线" panose="02010600030101010101" pitchFamily="2" charset="-122"/>
              </a:rPr>
              <a:t>Landscape</a:t>
            </a:r>
            <a:r>
              <a:rPr lang="en-GB" altLang="zh-CN" sz="1400" b="1" kern="50" dirty="0">
                <a:latin typeface="Times New Roman" panose="02020603050405020304" pitchFamily="18" charset="0"/>
                <a:ea typeface="DejaVu Sans"/>
              </a:rPr>
              <a:t> Material </a:t>
            </a:r>
            <a:r>
              <a:rPr lang="en-GB" altLang="zh-CN" sz="1400" b="1" kern="50" dirty="0">
                <a:latin typeface="Times New Roman" panose="02020603050405020304" pitchFamily="18" charset="0"/>
                <a:ea typeface="等线" panose="02010600030101010101" pitchFamily="2" charset="-122"/>
              </a:rPr>
              <a:t>Function</a:t>
            </a:r>
            <a:r>
              <a:rPr lang="en-GB" altLang="zh-CN" sz="1400" b="1" kern="50" dirty="0">
                <a:latin typeface="Times New Roman" panose="02020603050405020304" pitchFamily="18" charset="0"/>
                <a:ea typeface="DejaVu Sans"/>
              </a:rPr>
              <a:t> panel in </a:t>
            </a:r>
            <a:r>
              <a:rPr lang="en-GB" altLang="zh-CN" sz="1400" b="1" i="1" kern="50" dirty="0">
                <a:latin typeface="Times New Roman" panose="02020603050405020304" pitchFamily="18" charset="0"/>
                <a:ea typeface="等线" panose="02010600030101010101" pitchFamily="2" charset="-122"/>
              </a:rPr>
              <a:t>White Birch</a:t>
            </a:r>
            <a:endParaRPr lang="zh-CN" altLang="zh-CN" sz="1400" b="1" kern="50" dirty="0">
              <a:latin typeface="Times New Roman" panose="02020603050405020304" pitchFamily="18" charset="0"/>
              <a:ea typeface="DejaVu Sans"/>
            </a:endParaRPr>
          </a:p>
        </p:txBody>
      </p:sp>
    </p:spTree>
    <p:extLst>
      <p:ext uri="{BB962C8B-B14F-4D97-AF65-F5344CB8AC3E}">
        <p14:creationId xmlns:p14="http://schemas.microsoft.com/office/powerpoint/2010/main" val="4289752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1B5768E-773E-4DB7-A85C-17C5948E66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11" name="图片 10">
            <a:extLst>
              <a:ext uri="{FF2B5EF4-FFF2-40B4-BE49-F238E27FC236}">
                <a16:creationId xmlns:a16="http://schemas.microsoft.com/office/drawing/2014/main" id="{1FD61D29-DA29-4EF0-8D12-755491D440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Difficulties in scene construction - Terrain material function</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pic>
        <p:nvPicPr>
          <p:cNvPr id="13" name="图片 12">
            <a:extLst>
              <a:ext uri="{FF2B5EF4-FFF2-40B4-BE49-F238E27FC236}">
                <a16:creationId xmlns:a16="http://schemas.microsoft.com/office/drawing/2014/main" id="{7207BD42-728A-436A-A60E-16C570286A55}"/>
              </a:ext>
            </a:extLst>
          </p:cNvPr>
          <p:cNvPicPr>
            <a:picLocks noChangeAspect="1"/>
          </p:cNvPicPr>
          <p:nvPr/>
        </p:nvPicPr>
        <p:blipFill>
          <a:blip r:embed="rId5"/>
          <a:stretch>
            <a:fillRect/>
          </a:stretch>
        </p:blipFill>
        <p:spPr>
          <a:xfrm>
            <a:off x="1358105" y="1043940"/>
            <a:ext cx="9474200" cy="5381551"/>
          </a:xfrm>
          <a:prstGeom prst="rect">
            <a:avLst/>
          </a:prstGeom>
        </p:spPr>
      </p:pic>
      <p:sp>
        <p:nvSpPr>
          <p:cNvPr id="3" name="矩形 2">
            <a:extLst>
              <a:ext uri="{FF2B5EF4-FFF2-40B4-BE49-F238E27FC236}">
                <a16:creationId xmlns:a16="http://schemas.microsoft.com/office/drawing/2014/main" id="{19924661-884F-46E3-A0E2-5DC24A6AD532}"/>
              </a:ext>
            </a:extLst>
          </p:cNvPr>
          <p:cNvSpPr/>
          <p:nvPr/>
        </p:nvSpPr>
        <p:spPr>
          <a:xfrm>
            <a:off x="3690075" y="6425491"/>
            <a:ext cx="3083921"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10.1 </a:t>
            </a:r>
            <a:r>
              <a:rPr lang="en-US" altLang="zh-CN" sz="1400" b="1" kern="50" dirty="0">
                <a:latin typeface="Times New Roman" panose="02020603050405020304" pitchFamily="18" charset="0"/>
                <a:ea typeface="DejaVu Sans"/>
              </a:rPr>
              <a:t>Terrain material layering</a:t>
            </a:r>
            <a:r>
              <a:rPr lang="en-GB" altLang="zh-CN" sz="1400" b="1" kern="50" dirty="0">
                <a:latin typeface="Times New Roman" panose="02020603050405020304" pitchFamily="18" charset="0"/>
                <a:ea typeface="DejaVu Sans"/>
              </a:rPr>
              <a:t> </a:t>
            </a:r>
            <a:endParaRPr lang="zh-CN" altLang="en-US" sz="1400" dirty="0"/>
          </a:p>
        </p:txBody>
      </p:sp>
    </p:spTree>
    <p:extLst>
      <p:ext uri="{BB962C8B-B14F-4D97-AF65-F5344CB8AC3E}">
        <p14:creationId xmlns:p14="http://schemas.microsoft.com/office/powerpoint/2010/main" val="2121828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E0CD10A-52A1-4F1C-B529-F76DD2A4AB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23" name="图片 22">
            <a:extLst>
              <a:ext uri="{FF2B5EF4-FFF2-40B4-BE49-F238E27FC236}">
                <a16:creationId xmlns:a16="http://schemas.microsoft.com/office/drawing/2014/main" id="{27484609-61D4-4165-80BB-F58D16B04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Scene optimization-LOD</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5" name="矩形 4">
            <a:extLst>
              <a:ext uri="{FF2B5EF4-FFF2-40B4-BE49-F238E27FC236}">
                <a16:creationId xmlns:a16="http://schemas.microsoft.com/office/drawing/2014/main" id="{31AA5789-0D32-48E7-B082-5CF2CADA01FD}"/>
              </a:ext>
            </a:extLst>
          </p:cNvPr>
          <p:cNvSpPr/>
          <p:nvPr/>
        </p:nvSpPr>
        <p:spPr>
          <a:xfrm>
            <a:off x="669924" y="1135309"/>
            <a:ext cx="4369020" cy="892552"/>
          </a:xfrm>
          <a:prstGeom prst="rect">
            <a:avLst/>
          </a:prstGeom>
        </p:spPr>
        <p:txBody>
          <a:bodyPr wrap="square">
            <a:spAutoFit/>
          </a:bodyPr>
          <a:lstStyle/>
          <a:p>
            <a:r>
              <a:rPr lang="en-US" altLang="zh-CN" b="1" kern="50" dirty="0">
                <a:latin typeface="Times New Roman" panose="02020603050405020304" pitchFamily="18" charset="0"/>
                <a:ea typeface="等线" panose="02010600030101010101" pitchFamily="2" charset="-122"/>
              </a:rPr>
              <a:t>LOD</a:t>
            </a:r>
            <a:r>
              <a:rPr lang="en-US" altLang="zh-CN" kern="50" dirty="0">
                <a:latin typeface="Times New Roman" panose="02020603050405020304" pitchFamily="18" charset="0"/>
                <a:ea typeface="等线" panose="02010600030101010101" pitchFamily="2" charset="-122"/>
              </a:rPr>
              <a:t> stands for </a:t>
            </a:r>
          </a:p>
          <a:p>
            <a:r>
              <a:rPr lang="en-US" altLang="zh-CN" kern="50" dirty="0">
                <a:highlight>
                  <a:srgbClr val="FFFF00"/>
                </a:highlight>
                <a:latin typeface="Times New Roman" panose="02020603050405020304" pitchFamily="18" charset="0"/>
                <a:ea typeface="等线" panose="02010600030101010101" pitchFamily="2" charset="-122"/>
              </a:rPr>
              <a:t>Level Of Detail</a:t>
            </a:r>
          </a:p>
          <a:p>
            <a:endParaRPr lang="en-US" altLang="zh-CN" sz="1600" kern="50" dirty="0">
              <a:latin typeface="Times New Roman" panose="02020603050405020304" pitchFamily="18" charset="0"/>
              <a:ea typeface="等线" panose="02010600030101010101" pitchFamily="2" charset="-122"/>
            </a:endParaRPr>
          </a:p>
        </p:txBody>
      </p:sp>
      <p:sp>
        <p:nvSpPr>
          <p:cNvPr id="20" name="矩形 19">
            <a:extLst>
              <a:ext uri="{FF2B5EF4-FFF2-40B4-BE49-F238E27FC236}">
                <a16:creationId xmlns:a16="http://schemas.microsoft.com/office/drawing/2014/main" id="{81F5EAFC-3F92-4EFE-972A-61A329BD7FA0}"/>
              </a:ext>
            </a:extLst>
          </p:cNvPr>
          <p:cNvSpPr/>
          <p:nvPr/>
        </p:nvSpPr>
        <p:spPr>
          <a:xfrm>
            <a:off x="5398571" y="6488821"/>
            <a:ext cx="1473160"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11.1 </a:t>
            </a:r>
            <a:r>
              <a:rPr lang="en-US" altLang="zh-CN" sz="1400" b="1" kern="50" dirty="0">
                <a:latin typeface="Times New Roman" panose="02020603050405020304" pitchFamily="18" charset="0"/>
                <a:ea typeface="DejaVu Sans"/>
              </a:rPr>
              <a:t>LOD</a:t>
            </a:r>
            <a:endParaRPr lang="zh-CN" altLang="en-US" sz="1400" dirty="0"/>
          </a:p>
        </p:txBody>
      </p:sp>
      <p:pic>
        <p:nvPicPr>
          <p:cNvPr id="21" name="图片 20">
            <a:extLst>
              <a:ext uri="{FF2B5EF4-FFF2-40B4-BE49-F238E27FC236}">
                <a16:creationId xmlns:a16="http://schemas.microsoft.com/office/drawing/2014/main" id="{D52B3E27-2D99-429F-9254-0276834F76F4}"/>
              </a:ext>
            </a:extLst>
          </p:cNvPr>
          <p:cNvPicPr>
            <a:picLocks noChangeAspect="1"/>
          </p:cNvPicPr>
          <p:nvPr/>
        </p:nvPicPr>
        <p:blipFill>
          <a:blip r:embed="rId5"/>
          <a:stretch>
            <a:fillRect/>
          </a:stretch>
        </p:blipFill>
        <p:spPr>
          <a:xfrm>
            <a:off x="1714035" y="2134471"/>
            <a:ext cx="8770290" cy="4354350"/>
          </a:xfrm>
          <a:prstGeom prst="rect">
            <a:avLst/>
          </a:prstGeom>
        </p:spPr>
      </p:pic>
      <p:sp>
        <p:nvSpPr>
          <p:cNvPr id="24" name="矩形 23">
            <a:extLst>
              <a:ext uri="{FF2B5EF4-FFF2-40B4-BE49-F238E27FC236}">
                <a16:creationId xmlns:a16="http://schemas.microsoft.com/office/drawing/2014/main" id="{0361DD55-C1E7-4192-A741-876E36D6D0DE}"/>
              </a:ext>
            </a:extLst>
          </p:cNvPr>
          <p:cNvSpPr/>
          <p:nvPr/>
        </p:nvSpPr>
        <p:spPr>
          <a:xfrm>
            <a:off x="2580640" y="1104531"/>
            <a:ext cx="8082280" cy="923330"/>
          </a:xfrm>
          <a:prstGeom prst="rect">
            <a:avLst/>
          </a:prstGeom>
        </p:spPr>
        <p:txBody>
          <a:bodyPr wrap="square">
            <a:spAutoFit/>
          </a:bodyPr>
          <a:lstStyle/>
          <a:p>
            <a:r>
              <a:rPr lang="en-US" altLang="zh-CN" kern="50" dirty="0">
                <a:latin typeface="Times New Roman" panose="02020603050405020304" pitchFamily="18" charset="0"/>
                <a:ea typeface="等线" panose="02010600030101010101" pitchFamily="2" charset="-122"/>
              </a:rPr>
              <a:t>LOD technology refers to determining the resource allocation of scene rendering according to the </a:t>
            </a:r>
            <a:r>
              <a:rPr lang="en-US" altLang="zh-CN" b="1" kern="50" dirty="0">
                <a:latin typeface="Times New Roman" panose="02020603050405020304" pitchFamily="18" charset="0"/>
                <a:ea typeface="等线" panose="02010600030101010101" pitchFamily="2" charset="-122"/>
              </a:rPr>
              <a:t>position</a:t>
            </a:r>
            <a:r>
              <a:rPr lang="en-US" altLang="zh-CN" kern="50" dirty="0">
                <a:latin typeface="Times New Roman" panose="02020603050405020304" pitchFamily="18" charset="0"/>
                <a:ea typeface="等线" panose="02010600030101010101" pitchFamily="2" charset="-122"/>
              </a:rPr>
              <a:t> and </a:t>
            </a:r>
            <a:r>
              <a:rPr lang="en-US" altLang="zh-CN" b="1" kern="50" dirty="0">
                <a:latin typeface="Times New Roman" panose="02020603050405020304" pitchFamily="18" charset="0"/>
                <a:ea typeface="等线" panose="02010600030101010101" pitchFamily="2" charset="-122"/>
              </a:rPr>
              <a:t>importance of the nodes</a:t>
            </a:r>
            <a:r>
              <a:rPr lang="en-US" altLang="zh-CN" kern="50" dirty="0">
                <a:latin typeface="Times New Roman" panose="02020603050405020304" pitchFamily="18" charset="0"/>
                <a:ea typeface="等线" panose="02010600030101010101" pitchFamily="2" charset="-122"/>
              </a:rPr>
              <a:t> of the object model in the display scene, so as to obtain efficient rendering operations.</a:t>
            </a:r>
            <a:endParaRPr lang="zh-CN" altLang="en-US" dirty="0"/>
          </a:p>
        </p:txBody>
      </p:sp>
    </p:spTree>
    <p:extLst>
      <p:ext uri="{BB962C8B-B14F-4D97-AF65-F5344CB8AC3E}">
        <p14:creationId xmlns:p14="http://schemas.microsoft.com/office/powerpoint/2010/main" val="4211460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619B3762-A424-4F60-9CD1-9F9A7C8990C4}"/>
              </a:ext>
            </a:extLst>
          </p:cNvPr>
          <p:cNvPicPr>
            <a:picLocks noChangeAspect="1"/>
          </p:cNvPicPr>
          <p:nvPr/>
        </p:nvPicPr>
        <p:blipFill>
          <a:blip r:embed="rId3"/>
          <a:stretch>
            <a:fillRect/>
          </a:stretch>
        </p:blipFill>
        <p:spPr>
          <a:xfrm>
            <a:off x="4592766" y="199882"/>
            <a:ext cx="7429606" cy="6316801"/>
          </a:xfrm>
          <a:prstGeom prst="rect">
            <a:avLst/>
          </a:prstGeom>
        </p:spPr>
      </p:pic>
      <p:pic>
        <p:nvPicPr>
          <p:cNvPr id="22" name="图片 21">
            <a:extLst>
              <a:ext uri="{FF2B5EF4-FFF2-40B4-BE49-F238E27FC236}">
                <a16:creationId xmlns:a16="http://schemas.microsoft.com/office/drawing/2014/main" id="{3E0CD10A-52A1-4F1C-B529-F76DD2A4AB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23" name="图片 22">
            <a:extLst>
              <a:ext uri="{FF2B5EF4-FFF2-40B4-BE49-F238E27FC236}">
                <a16:creationId xmlns:a16="http://schemas.microsoft.com/office/drawing/2014/main" id="{27484609-61D4-4165-80BB-F58D16B040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69924" y="1"/>
            <a:ext cx="10850563" cy="1028699"/>
          </a:xfrm>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Scene optimization-</a:t>
            </a:r>
            <a:b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br>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Cull distance</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a:xfrm>
            <a:off x="9270559" y="6582369"/>
            <a:ext cx="2909888" cy="206381"/>
          </a:xfrm>
        </p:spPr>
        <p:txBody>
          <a:bodyPr/>
          <a:lstStyle/>
          <a:p>
            <a:fld id="{5DD3DB80-B894-403A-B48E-6FDC1A72010E}" type="slidenum">
              <a:rPr lang="zh-CN" altLang="en-US" smtClean="0"/>
              <a:pPr/>
              <a:t>13</a:t>
            </a:fld>
            <a:endParaRPr lang="zh-CN" altLang="en-US" dirty="0"/>
          </a:p>
        </p:txBody>
      </p:sp>
      <p:sp>
        <p:nvSpPr>
          <p:cNvPr id="18" name="矩形 17">
            <a:extLst>
              <a:ext uri="{FF2B5EF4-FFF2-40B4-BE49-F238E27FC236}">
                <a16:creationId xmlns:a16="http://schemas.microsoft.com/office/drawing/2014/main" id="{AFE06D63-29CD-4391-8A4C-838D68ACE2E1}"/>
              </a:ext>
            </a:extLst>
          </p:cNvPr>
          <p:cNvSpPr/>
          <p:nvPr/>
        </p:nvSpPr>
        <p:spPr>
          <a:xfrm>
            <a:off x="518160" y="1463407"/>
            <a:ext cx="3900738" cy="4305859"/>
          </a:xfrm>
          <a:prstGeom prst="rect">
            <a:avLst/>
          </a:prstGeom>
        </p:spPr>
        <p:txBody>
          <a:bodyPr wrap="square">
            <a:spAutoFit/>
          </a:bodyPr>
          <a:lstStyle/>
          <a:p>
            <a:pPr algn="just">
              <a:lnSpc>
                <a:spcPct val="150000"/>
              </a:lnSpc>
              <a:spcAft>
                <a:spcPts val="600"/>
              </a:spcAft>
            </a:pPr>
            <a:r>
              <a:rPr lang="en-US" altLang="zh-CN" sz="1500" kern="50" dirty="0">
                <a:latin typeface="Times New Roman" panose="02020603050405020304" pitchFamily="18" charset="0"/>
                <a:ea typeface="等线" panose="02010600030101010101" pitchFamily="2" charset="-122"/>
              </a:rPr>
              <a:t>When the camera is </a:t>
            </a:r>
            <a:r>
              <a:rPr lang="en-US" altLang="zh-CN" sz="1500" b="1" kern="50" dirty="0">
                <a:latin typeface="Times New Roman" panose="02020603050405020304" pitchFamily="18" charset="0"/>
                <a:ea typeface="等线" panose="02010600030101010101" pitchFamily="2" charset="-122"/>
              </a:rPr>
              <a:t>far enough away </a:t>
            </a:r>
            <a:r>
              <a:rPr lang="en-US" altLang="zh-CN" sz="1500" kern="50" dirty="0">
                <a:latin typeface="Times New Roman" panose="02020603050405020304" pitchFamily="18" charset="0"/>
                <a:ea typeface="等线" panose="02010600030101010101" pitchFamily="2" charset="-122"/>
              </a:rPr>
              <a:t>from a mesh component, the mesh component can be considered </a:t>
            </a:r>
            <a:r>
              <a:rPr lang="en-US" altLang="zh-CN" sz="1600" b="1" kern="50" dirty="0">
                <a:latin typeface="Times New Roman" panose="02020603050405020304" pitchFamily="18" charset="0"/>
                <a:ea typeface="等线" panose="02010600030101010101" pitchFamily="2" charset="-122"/>
              </a:rPr>
              <a:t>unimportant</a:t>
            </a:r>
            <a:r>
              <a:rPr lang="en-US" altLang="zh-CN" sz="1500" kern="50" dirty="0">
                <a:latin typeface="Times New Roman" panose="02020603050405020304" pitchFamily="18" charset="0"/>
                <a:ea typeface="等线" panose="02010600030101010101" pitchFamily="2" charset="-122"/>
              </a:rPr>
              <a:t> and therefore culled.</a:t>
            </a:r>
          </a:p>
          <a:p>
            <a:pPr algn="just">
              <a:spcAft>
                <a:spcPts val="600"/>
              </a:spcAft>
            </a:pPr>
            <a:endParaRPr lang="en-US" altLang="zh-CN" sz="1500" kern="50" dirty="0">
              <a:latin typeface="Times New Roman" panose="02020603050405020304" pitchFamily="18" charset="0"/>
              <a:ea typeface="等线" panose="02010600030101010101" pitchFamily="2" charset="-122"/>
            </a:endParaRPr>
          </a:p>
          <a:p>
            <a:pPr algn="just">
              <a:lnSpc>
                <a:spcPct val="150000"/>
              </a:lnSpc>
              <a:spcAft>
                <a:spcPts val="600"/>
              </a:spcAft>
            </a:pPr>
            <a:r>
              <a:rPr lang="en-US" altLang="zh-CN" sz="1500" kern="50" dirty="0">
                <a:latin typeface="Times New Roman" panose="02020603050405020304" pitchFamily="18" charset="0"/>
                <a:ea typeface="等线" panose="02010600030101010101" pitchFamily="2" charset="-122"/>
              </a:rPr>
              <a:t>Mesh components are automatically culled from the scene after a </a:t>
            </a:r>
            <a:r>
              <a:rPr lang="en-US" altLang="zh-CN" sz="1500" b="1" kern="50" dirty="0">
                <a:latin typeface="Times New Roman" panose="02020603050405020304" pitchFamily="18" charset="0"/>
                <a:ea typeface="等线" panose="02010600030101010101" pitchFamily="2" charset="-122"/>
              </a:rPr>
              <a:t>certain distance </a:t>
            </a:r>
            <a:r>
              <a:rPr lang="en-US" altLang="zh-CN" sz="1500" kern="50" dirty="0">
                <a:latin typeface="Times New Roman" panose="02020603050405020304" pitchFamily="18" charset="0"/>
                <a:ea typeface="等线" panose="02010600030101010101" pitchFamily="2" charset="-122"/>
              </a:rPr>
              <a:t>from the camera, saving computational performance.</a:t>
            </a:r>
          </a:p>
          <a:p>
            <a:pPr algn="just">
              <a:spcAft>
                <a:spcPts val="600"/>
              </a:spcAft>
            </a:pPr>
            <a:endParaRPr lang="en-US" altLang="zh-CN" sz="1500" kern="50" dirty="0">
              <a:latin typeface="Times New Roman" panose="02020603050405020304" pitchFamily="18" charset="0"/>
              <a:ea typeface="等线" panose="02010600030101010101" pitchFamily="2" charset="-122"/>
            </a:endParaRPr>
          </a:p>
          <a:p>
            <a:pPr algn="just">
              <a:lnSpc>
                <a:spcPct val="150000"/>
              </a:lnSpc>
              <a:spcAft>
                <a:spcPts val="600"/>
              </a:spcAft>
            </a:pPr>
            <a:r>
              <a:rPr lang="en-US" altLang="zh-CN" sz="1500" kern="50" dirty="0">
                <a:latin typeface="Times New Roman" panose="02020603050405020304" pitchFamily="18" charset="0"/>
                <a:ea typeface="等线" panose="02010600030101010101" pitchFamily="2" charset="-122"/>
              </a:rPr>
              <a:t>The mesh starts to cull gradually when it reaches the start culling distance, and completely culls when it reaches the end culling distance of 0, resulting in a smooth scene gradient effect.</a:t>
            </a:r>
            <a:endParaRPr lang="zh-CN" altLang="zh-CN" sz="1450" kern="50" dirty="0">
              <a:latin typeface="Times New Roman" panose="02020603050405020304" pitchFamily="18" charset="0"/>
              <a:ea typeface="DejaVu Sans"/>
            </a:endParaRPr>
          </a:p>
        </p:txBody>
      </p:sp>
      <p:sp>
        <p:nvSpPr>
          <p:cNvPr id="19" name="矩形 18">
            <a:extLst>
              <a:ext uri="{FF2B5EF4-FFF2-40B4-BE49-F238E27FC236}">
                <a16:creationId xmlns:a16="http://schemas.microsoft.com/office/drawing/2014/main" id="{5C9477E8-C02A-4305-B295-C1D3F7E758AC}"/>
              </a:ext>
            </a:extLst>
          </p:cNvPr>
          <p:cNvSpPr/>
          <p:nvPr/>
        </p:nvSpPr>
        <p:spPr>
          <a:xfrm>
            <a:off x="7267092" y="6533246"/>
            <a:ext cx="2170722"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12.1 </a:t>
            </a:r>
            <a:r>
              <a:rPr lang="en-US" altLang="zh-CN" sz="1400" b="1" kern="50" dirty="0">
                <a:latin typeface="Times New Roman" panose="02020603050405020304" pitchFamily="18" charset="0"/>
                <a:ea typeface="DejaVu Sans"/>
              </a:rPr>
              <a:t>Cull Distance</a:t>
            </a:r>
            <a:r>
              <a:rPr lang="en-GB" altLang="zh-CN" sz="1400" b="1" kern="50" dirty="0">
                <a:latin typeface="Times New Roman" panose="02020603050405020304" pitchFamily="18" charset="0"/>
                <a:ea typeface="DejaVu Sans"/>
              </a:rPr>
              <a:t> </a:t>
            </a:r>
            <a:endParaRPr lang="zh-CN" altLang="en-US" sz="1400" dirty="0"/>
          </a:p>
        </p:txBody>
      </p:sp>
    </p:spTree>
    <p:extLst>
      <p:ext uri="{BB962C8B-B14F-4D97-AF65-F5344CB8AC3E}">
        <p14:creationId xmlns:p14="http://schemas.microsoft.com/office/powerpoint/2010/main" val="1621640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70718" y="-30632"/>
            <a:ext cx="10850563" cy="457199"/>
          </a:xfrm>
        </p:spPr>
        <p:txBody>
          <a:bodyPr>
            <a:normAutofit fontScale="90000"/>
          </a:bodyPr>
          <a:lstStyle/>
          <a:p>
            <a:pPr algn="ctr"/>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Final Scene</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D2CCEC92-06B5-4E44-A585-3F841BBFB21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pic>
        <p:nvPicPr>
          <p:cNvPr id="5" name="图片 4">
            <a:extLst>
              <a:ext uri="{FF2B5EF4-FFF2-40B4-BE49-F238E27FC236}">
                <a16:creationId xmlns:a16="http://schemas.microsoft.com/office/drawing/2014/main" id="{60516BAC-BB24-4112-BB90-97D746C03B0E}"/>
              </a:ext>
            </a:extLst>
          </p:cNvPr>
          <p:cNvPicPr>
            <a:picLocks noChangeAspect="1"/>
          </p:cNvPicPr>
          <p:nvPr/>
        </p:nvPicPr>
        <p:blipFill>
          <a:blip r:embed="rId3"/>
          <a:stretch>
            <a:fillRect/>
          </a:stretch>
        </p:blipFill>
        <p:spPr>
          <a:xfrm>
            <a:off x="0" y="381146"/>
            <a:ext cx="12192000" cy="6481991"/>
          </a:xfrm>
          <a:prstGeom prst="rect">
            <a:avLst/>
          </a:prstGeom>
        </p:spPr>
      </p:pic>
      <p:sp>
        <p:nvSpPr>
          <p:cNvPr id="6" name="矩形 5">
            <a:extLst>
              <a:ext uri="{FF2B5EF4-FFF2-40B4-BE49-F238E27FC236}">
                <a16:creationId xmlns:a16="http://schemas.microsoft.com/office/drawing/2014/main" id="{1A86F7AE-3A48-432A-9F34-DFCA5134031B}"/>
              </a:ext>
            </a:extLst>
          </p:cNvPr>
          <p:cNvSpPr/>
          <p:nvPr/>
        </p:nvSpPr>
        <p:spPr>
          <a:xfrm>
            <a:off x="4909295" y="6476854"/>
            <a:ext cx="2488823" cy="369332"/>
          </a:xfrm>
          <a:prstGeom prst="rect">
            <a:avLst/>
          </a:prstGeom>
        </p:spPr>
        <p:txBody>
          <a:bodyPr wrap="none">
            <a:spAutoFit/>
          </a:bodyPr>
          <a:lstStyle/>
          <a:p>
            <a:r>
              <a:rPr lang="en-GB" altLang="zh-CN" b="1" kern="50" dirty="0">
                <a:solidFill>
                  <a:schemeClr val="bg1"/>
                </a:solidFill>
                <a:latin typeface="Times New Roman" panose="02020603050405020304" pitchFamily="18" charset="0"/>
                <a:ea typeface="DejaVu Sans"/>
              </a:rPr>
              <a:t>Figure 13.1 </a:t>
            </a:r>
            <a:r>
              <a:rPr lang="en-US" altLang="zh-CN" b="1" kern="50" dirty="0">
                <a:solidFill>
                  <a:schemeClr val="bg1"/>
                </a:solidFill>
                <a:latin typeface="Times New Roman" panose="02020603050405020304" pitchFamily="18" charset="0"/>
                <a:ea typeface="DejaVu Sans"/>
              </a:rPr>
              <a:t>Final Scene</a:t>
            </a:r>
            <a:endParaRPr lang="zh-CN" altLang="en-US" dirty="0">
              <a:solidFill>
                <a:schemeClr val="bg1"/>
              </a:solidFill>
            </a:endParaRPr>
          </a:p>
        </p:txBody>
      </p:sp>
    </p:spTree>
    <p:extLst>
      <p:ext uri="{BB962C8B-B14F-4D97-AF65-F5344CB8AC3E}">
        <p14:creationId xmlns:p14="http://schemas.microsoft.com/office/powerpoint/2010/main" val="591439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598363" y="23853"/>
            <a:ext cx="10850563" cy="416450"/>
          </a:xfrm>
        </p:spPr>
        <p:txBody>
          <a:bodyPr>
            <a:noAutofit/>
          </a:bodyPr>
          <a:lstStyle/>
          <a:p>
            <a:pPr algn="ctr"/>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Highlight: Colorful Mountain - </a:t>
            </a:r>
            <a:r>
              <a:rPr lang="en-US" altLang="zh-CN" i="1" dirty="0" err="1">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Wucaishan</a:t>
            </a:r>
            <a:endParaRPr lang="zh-CN" altLang="en-US" i="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pic>
        <p:nvPicPr>
          <p:cNvPr id="6" name="图片 5">
            <a:extLst>
              <a:ext uri="{FF2B5EF4-FFF2-40B4-BE49-F238E27FC236}">
                <a16:creationId xmlns:a16="http://schemas.microsoft.com/office/drawing/2014/main" id="{64DCE9D0-538F-4D15-A11F-9A123C6A3195}"/>
              </a:ext>
            </a:extLst>
          </p:cNvPr>
          <p:cNvPicPr>
            <a:picLocks noChangeAspect="1"/>
          </p:cNvPicPr>
          <p:nvPr/>
        </p:nvPicPr>
        <p:blipFill>
          <a:blip r:embed="rId3"/>
          <a:stretch>
            <a:fillRect/>
          </a:stretch>
        </p:blipFill>
        <p:spPr>
          <a:xfrm>
            <a:off x="0" y="411156"/>
            <a:ext cx="12192000" cy="6476896"/>
          </a:xfrm>
          <a:prstGeom prst="rect">
            <a:avLst/>
          </a:prstGeom>
        </p:spPr>
      </p:pic>
      <p:sp>
        <p:nvSpPr>
          <p:cNvPr id="7" name="矩形 6">
            <a:extLst>
              <a:ext uri="{FF2B5EF4-FFF2-40B4-BE49-F238E27FC236}">
                <a16:creationId xmlns:a16="http://schemas.microsoft.com/office/drawing/2014/main" id="{AA356406-D929-4ABB-9F81-51A972E5B876}"/>
              </a:ext>
            </a:extLst>
          </p:cNvPr>
          <p:cNvSpPr/>
          <p:nvPr/>
        </p:nvSpPr>
        <p:spPr>
          <a:xfrm>
            <a:off x="4413748" y="6464815"/>
            <a:ext cx="2418354" cy="369332"/>
          </a:xfrm>
          <a:prstGeom prst="rect">
            <a:avLst/>
          </a:prstGeom>
        </p:spPr>
        <p:txBody>
          <a:bodyPr wrap="none">
            <a:spAutoFit/>
          </a:bodyPr>
          <a:lstStyle/>
          <a:p>
            <a:r>
              <a:rPr lang="en-GB" altLang="zh-CN" b="1" kern="50" dirty="0">
                <a:solidFill>
                  <a:schemeClr val="bg1"/>
                </a:solidFill>
                <a:latin typeface="Times New Roman" panose="02020603050405020304" pitchFamily="18" charset="0"/>
                <a:ea typeface="DejaVu Sans"/>
              </a:rPr>
              <a:t>Figure 15.1 </a:t>
            </a:r>
            <a:r>
              <a:rPr lang="en-US" altLang="zh-CN" b="1" i="1" kern="50" dirty="0" err="1">
                <a:solidFill>
                  <a:schemeClr val="bg1"/>
                </a:solidFill>
                <a:latin typeface="Times New Roman" panose="02020603050405020304" pitchFamily="18" charset="0"/>
                <a:ea typeface="DejaVu Sans"/>
              </a:rPr>
              <a:t>Wucaishan</a:t>
            </a:r>
            <a:endParaRPr lang="zh-CN" altLang="en-US" i="1" dirty="0">
              <a:solidFill>
                <a:schemeClr val="bg1"/>
              </a:solidFill>
            </a:endParaRPr>
          </a:p>
        </p:txBody>
      </p:sp>
    </p:spTree>
    <p:extLst>
      <p:ext uri="{BB962C8B-B14F-4D97-AF65-F5344CB8AC3E}">
        <p14:creationId xmlns:p14="http://schemas.microsoft.com/office/powerpoint/2010/main" val="3519183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58a19e4d-3ceb-45fe-811f-2d64888e4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98D7FDC-9288-43CC-8DD5-34AF6CE3F29C}"/>
              </a:ext>
            </a:extLst>
          </p:cNvPr>
          <p:cNvGrpSpPr>
            <a:grpSpLocks noChangeAspect="1"/>
          </p:cNvGrpSpPr>
          <p:nvPr>
            <p:custDataLst>
              <p:tags r:id="rId1"/>
            </p:custDataLst>
          </p:nvPr>
        </p:nvGrpSpPr>
        <p:grpSpPr>
          <a:xfrm>
            <a:off x="1449151" y="1383430"/>
            <a:ext cx="6798165" cy="4091140"/>
            <a:chOff x="713092" y="1397142"/>
            <a:chExt cx="6798165" cy="4091140"/>
          </a:xfrm>
        </p:grpSpPr>
        <p:grpSp>
          <p:nvGrpSpPr>
            <p:cNvPr id="14" name="îsḻiḋè">
              <a:extLst>
                <a:ext uri="{FF2B5EF4-FFF2-40B4-BE49-F238E27FC236}">
                  <a16:creationId xmlns:a16="http://schemas.microsoft.com/office/drawing/2014/main" id="{38C0B9C7-E3C4-4E17-9A98-5C0F37F8B23E}"/>
                </a:ext>
              </a:extLst>
            </p:cNvPr>
            <p:cNvGrpSpPr>
              <a:grpSpLocks noChangeAspect="1"/>
            </p:cNvGrpSpPr>
            <p:nvPr/>
          </p:nvGrpSpPr>
          <p:grpSpPr bwMode="auto">
            <a:xfrm>
              <a:off x="4680744" y="1764000"/>
              <a:ext cx="2830513" cy="3724282"/>
              <a:chOff x="2953" y="987"/>
              <a:chExt cx="1783" cy="2346"/>
            </a:xfrm>
          </p:grpSpPr>
          <p:sp>
            <p:nvSpPr>
              <p:cNvPr id="16" name="ïŝ1íďê">
                <a:extLst>
                  <a:ext uri="{FF2B5EF4-FFF2-40B4-BE49-F238E27FC236}">
                    <a16:creationId xmlns:a16="http://schemas.microsoft.com/office/drawing/2014/main" id="{1AD51BC6-EECB-4DAF-890E-B6750DCDA5A2}"/>
                  </a:ext>
                </a:extLst>
              </p:cNvPr>
              <p:cNvSpPr/>
              <p:nvPr/>
            </p:nvSpPr>
            <p:spPr bwMode="auto">
              <a:xfrm>
                <a:off x="4508" y="1862"/>
                <a:ext cx="202" cy="175"/>
              </a:xfrm>
              <a:custGeom>
                <a:avLst/>
                <a:gdLst>
                  <a:gd name="T0" fmla="*/ 0 w 23"/>
                  <a:gd name="T1" fmla="*/ 20 h 20"/>
                  <a:gd name="T2" fmla="*/ 23 w 23"/>
                  <a:gd name="T3" fmla="*/ 20 h 20"/>
                  <a:gd name="T4" fmla="*/ 19 w 23"/>
                  <a:gd name="T5" fmla="*/ 0 h 20"/>
                  <a:gd name="T6" fmla="*/ 0 w 23"/>
                  <a:gd name="T7" fmla="*/ 20 h 20"/>
                </a:gdLst>
                <a:ahLst/>
                <a:cxnLst>
                  <a:cxn ang="0">
                    <a:pos x="T0" y="T1"/>
                  </a:cxn>
                  <a:cxn ang="0">
                    <a:pos x="T2" y="T3"/>
                  </a:cxn>
                  <a:cxn ang="0">
                    <a:pos x="T4" y="T5"/>
                  </a:cxn>
                  <a:cxn ang="0">
                    <a:pos x="T6" y="T7"/>
                  </a:cxn>
                </a:cxnLst>
                <a:rect l="0" t="0" r="r" b="b"/>
                <a:pathLst>
                  <a:path w="23" h="20">
                    <a:moveTo>
                      <a:pt x="0" y="20"/>
                    </a:moveTo>
                    <a:cubicBezTo>
                      <a:pt x="23" y="20"/>
                      <a:pt x="23" y="20"/>
                      <a:pt x="23" y="20"/>
                    </a:cubicBezTo>
                    <a:cubicBezTo>
                      <a:pt x="22" y="13"/>
                      <a:pt x="21" y="6"/>
                      <a:pt x="19" y="0"/>
                    </a:cubicBezTo>
                    <a:cubicBezTo>
                      <a:pt x="15" y="8"/>
                      <a:pt x="8" y="15"/>
                      <a:pt x="0" y="2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šḻïḓê">
                <a:extLst>
                  <a:ext uri="{FF2B5EF4-FFF2-40B4-BE49-F238E27FC236}">
                    <a16:creationId xmlns:a16="http://schemas.microsoft.com/office/drawing/2014/main" id="{1CF2FE11-5B99-4059-B738-FC8DD5C4E2A8}"/>
                  </a:ext>
                </a:extLst>
              </p:cNvPr>
              <p:cNvSpPr/>
              <p:nvPr/>
            </p:nvSpPr>
            <p:spPr bwMode="auto">
              <a:xfrm>
                <a:off x="2953" y="1600"/>
                <a:ext cx="817" cy="1313"/>
              </a:xfrm>
              <a:custGeom>
                <a:avLst/>
                <a:gdLst>
                  <a:gd name="T0" fmla="*/ 17 w 93"/>
                  <a:gd name="T1" fmla="*/ 0 h 150"/>
                  <a:gd name="T2" fmla="*/ 0 w 93"/>
                  <a:gd name="T3" fmla="*/ 55 h 150"/>
                  <a:gd name="T4" fmla="*/ 71 w 93"/>
                  <a:gd name="T5" fmla="*/ 150 h 150"/>
                  <a:gd name="T6" fmla="*/ 93 w 93"/>
                  <a:gd name="T7" fmla="*/ 54 h 150"/>
                  <a:gd name="T8" fmla="*/ 17 w 93"/>
                  <a:gd name="T9" fmla="*/ 0 h 150"/>
                </a:gdLst>
                <a:ahLst/>
                <a:cxnLst>
                  <a:cxn ang="0">
                    <a:pos x="T0" y="T1"/>
                  </a:cxn>
                  <a:cxn ang="0">
                    <a:pos x="T2" y="T3"/>
                  </a:cxn>
                  <a:cxn ang="0">
                    <a:pos x="T4" y="T5"/>
                  </a:cxn>
                  <a:cxn ang="0">
                    <a:pos x="T6" y="T7"/>
                  </a:cxn>
                  <a:cxn ang="0">
                    <a:pos x="T8" y="T9"/>
                  </a:cxn>
                </a:cxnLst>
                <a:rect l="0" t="0" r="r" b="b"/>
                <a:pathLst>
                  <a:path w="93" h="150">
                    <a:moveTo>
                      <a:pt x="17" y="0"/>
                    </a:moveTo>
                    <a:cubicBezTo>
                      <a:pt x="6" y="16"/>
                      <a:pt x="0" y="35"/>
                      <a:pt x="0" y="55"/>
                    </a:cubicBezTo>
                    <a:cubicBezTo>
                      <a:pt x="0" y="100"/>
                      <a:pt x="30" y="137"/>
                      <a:pt x="71" y="150"/>
                    </a:cubicBezTo>
                    <a:cubicBezTo>
                      <a:pt x="93" y="54"/>
                      <a:pt x="93" y="54"/>
                      <a:pt x="93" y="54"/>
                    </a:cubicBezTo>
                    <a:lnTo>
                      <a:pt x="1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ṡḻíḍe">
                <a:extLst>
                  <a:ext uri="{FF2B5EF4-FFF2-40B4-BE49-F238E27FC236}">
                    <a16:creationId xmlns:a16="http://schemas.microsoft.com/office/drawing/2014/main" id="{87067647-1E24-4052-BF50-39E0A7F1D642}"/>
                  </a:ext>
                </a:extLst>
              </p:cNvPr>
              <p:cNvSpPr/>
              <p:nvPr/>
            </p:nvSpPr>
            <p:spPr bwMode="auto">
              <a:xfrm>
                <a:off x="3137" y="1232"/>
                <a:ext cx="694" cy="796"/>
              </a:xfrm>
              <a:custGeom>
                <a:avLst/>
                <a:gdLst>
                  <a:gd name="T0" fmla="*/ 79 w 79"/>
                  <a:gd name="T1" fmla="*/ 91 h 91"/>
                  <a:gd name="T2" fmla="*/ 49 w 79"/>
                  <a:gd name="T3" fmla="*/ 35 h 91"/>
                  <a:gd name="T4" fmla="*/ 59 w 79"/>
                  <a:gd name="T5" fmla="*/ 0 h 91"/>
                  <a:gd name="T6" fmla="*/ 0 w 79"/>
                  <a:gd name="T7" fmla="*/ 36 h 91"/>
                  <a:gd name="T8" fmla="*/ 78 w 79"/>
                  <a:gd name="T9" fmla="*/ 91 h 91"/>
                  <a:gd name="T10" fmla="*/ 79 w 79"/>
                  <a:gd name="T11" fmla="*/ 91 h 91"/>
                </a:gdLst>
                <a:ahLst/>
                <a:cxnLst>
                  <a:cxn ang="0">
                    <a:pos x="T0" y="T1"/>
                  </a:cxn>
                  <a:cxn ang="0">
                    <a:pos x="T2" y="T3"/>
                  </a:cxn>
                  <a:cxn ang="0">
                    <a:pos x="T4" y="T5"/>
                  </a:cxn>
                  <a:cxn ang="0">
                    <a:pos x="T6" y="T7"/>
                  </a:cxn>
                  <a:cxn ang="0">
                    <a:pos x="T8" y="T9"/>
                  </a:cxn>
                  <a:cxn ang="0">
                    <a:pos x="T10" y="T11"/>
                  </a:cxn>
                </a:cxnLst>
                <a:rect l="0" t="0" r="r" b="b"/>
                <a:pathLst>
                  <a:path w="79" h="91">
                    <a:moveTo>
                      <a:pt x="79" y="91"/>
                    </a:moveTo>
                    <a:cubicBezTo>
                      <a:pt x="61" y="79"/>
                      <a:pt x="49" y="58"/>
                      <a:pt x="49" y="35"/>
                    </a:cubicBezTo>
                    <a:cubicBezTo>
                      <a:pt x="49" y="22"/>
                      <a:pt x="53" y="10"/>
                      <a:pt x="59" y="0"/>
                    </a:cubicBezTo>
                    <a:cubicBezTo>
                      <a:pt x="35" y="5"/>
                      <a:pt x="15" y="18"/>
                      <a:pt x="0" y="36"/>
                    </a:cubicBezTo>
                    <a:cubicBezTo>
                      <a:pt x="78" y="91"/>
                      <a:pt x="78" y="91"/>
                      <a:pt x="78" y="91"/>
                    </a:cubicBezTo>
                    <a:lnTo>
                      <a:pt x="79" y="91"/>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ŝḷîḍè">
                <a:extLst>
                  <a:ext uri="{FF2B5EF4-FFF2-40B4-BE49-F238E27FC236}">
                    <a16:creationId xmlns:a16="http://schemas.microsoft.com/office/drawing/2014/main" id="{5ECB41CA-3ACF-4CF3-B8F9-949D8DC1D2D5}"/>
                  </a:ext>
                </a:extLst>
              </p:cNvPr>
              <p:cNvSpPr/>
              <p:nvPr/>
            </p:nvSpPr>
            <p:spPr bwMode="auto">
              <a:xfrm>
                <a:off x="3638" y="2098"/>
                <a:ext cx="395" cy="850"/>
              </a:xfrm>
              <a:custGeom>
                <a:avLst/>
                <a:gdLst>
                  <a:gd name="T0" fmla="*/ 45 w 45"/>
                  <a:gd name="T1" fmla="*/ 2 h 97"/>
                  <a:gd name="T2" fmla="*/ 37 w 45"/>
                  <a:gd name="T3" fmla="*/ 0 h 97"/>
                  <a:gd name="T4" fmla="*/ 22 w 45"/>
                  <a:gd name="T5" fmla="*/ 0 h 97"/>
                  <a:gd name="T6" fmla="*/ 0 w 45"/>
                  <a:gd name="T7" fmla="*/ 95 h 97"/>
                  <a:gd name="T8" fmla="*/ 22 w 45"/>
                  <a:gd name="T9" fmla="*/ 97 h 97"/>
                  <a:gd name="T10" fmla="*/ 38 w 45"/>
                  <a:gd name="T11" fmla="*/ 96 h 97"/>
                  <a:gd name="T12" fmla="*/ 38 w 45"/>
                  <a:gd name="T13" fmla="*/ 34 h 97"/>
                  <a:gd name="T14" fmla="*/ 45 w 45"/>
                  <a:gd name="T15" fmla="*/ 18 h 97"/>
                  <a:gd name="T16" fmla="*/ 45 w 45"/>
                  <a:gd name="T17"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7">
                    <a:moveTo>
                      <a:pt x="45" y="2"/>
                    </a:moveTo>
                    <a:cubicBezTo>
                      <a:pt x="42" y="1"/>
                      <a:pt x="39" y="1"/>
                      <a:pt x="37" y="0"/>
                    </a:cubicBezTo>
                    <a:cubicBezTo>
                      <a:pt x="22" y="0"/>
                      <a:pt x="22" y="0"/>
                      <a:pt x="22" y="0"/>
                    </a:cubicBezTo>
                    <a:cubicBezTo>
                      <a:pt x="0" y="95"/>
                      <a:pt x="0" y="95"/>
                      <a:pt x="0" y="95"/>
                    </a:cubicBezTo>
                    <a:cubicBezTo>
                      <a:pt x="7" y="96"/>
                      <a:pt x="14" y="97"/>
                      <a:pt x="22" y="97"/>
                    </a:cubicBezTo>
                    <a:cubicBezTo>
                      <a:pt x="27" y="97"/>
                      <a:pt x="33" y="97"/>
                      <a:pt x="38" y="96"/>
                    </a:cubicBezTo>
                    <a:cubicBezTo>
                      <a:pt x="38" y="34"/>
                      <a:pt x="38" y="34"/>
                      <a:pt x="38" y="34"/>
                    </a:cubicBezTo>
                    <a:cubicBezTo>
                      <a:pt x="38" y="28"/>
                      <a:pt x="40" y="22"/>
                      <a:pt x="45" y="18"/>
                    </a:cubicBezTo>
                    <a:lnTo>
                      <a:pt x="45" y="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ś1ïďe">
                <a:extLst>
                  <a:ext uri="{FF2B5EF4-FFF2-40B4-BE49-F238E27FC236}">
                    <a16:creationId xmlns:a16="http://schemas.microsoft.com/office/drawing/2014/main" id="{157698D7-3BEF-4E02-9D95-8256ECB14057}"/>
                  </a:ext>
                </a:extLst>
              </p:cNvPr>
              <p:cNvSpPr/>
              <p:nvPr/>
            </p:nvSpPr>
            <p:spPr bwMode="auto">
              <a:xfrm>
                <a:off x="4314" y="2098"/>
                <a:ext cx="396" cy="666"/>
              </a:xfrm>
              <a:custGeom>
                <a:avLst/>
                <a:gdLst>
                  <a:gd name="T0" fmla="*/ 0 w 45"/>
                  <a:gd name="T1" fmla="*/ 2 h 76"/>
                  <a:gd name="T2" fmla="*/ 0 w 45"/>
                  <a:gd name="T3" fmla="*/ 18 h 76"/>
                  <a:gd name="T4" fmla="*/ 6 w 45"/>
                  <a:gd name="T5" fmla="*/ 34 h 76"/>
                  <a:gd name="T6" fmla="*/ 6 w 45"/>
                  <a:gd name="T7" fmla="*/ 76 h 76"/>
                  <a:gd name="T8" fmla="*/ 45 w 45"/>
                  <a:gd name="T9" fmla="*/ 0 h 76"/>
                  <a:gd name="T10" fmla="*/ 8 w 45"/>
                  <a:gd name="T11" fmla="*/ 0 h 76"/>
                  <a:gd name="T12" fmla="*/ 0 w 45"/>
                  <a:gd name="T13" fmla="*/ 2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0" y="2"/>
                    </a:moveTo>
                    <a:cubicBezTo>
                      <a:pt x="0" y="18"/>
                      <a:pt x="0" y="18"/>
                      <a:pt x="0" y="18"/>
                    </a:cubicBezTo>
                    <a:cubicBezTo>
                      <a:pt x="4" y="22"/>
                      <a:pt x="6" y="28"/>
                      <a:pt x="6" y="34"/>
                    </a:cubicBezTo>
                    <a:cubicBezTo>
                      <a:pt x="6" y="76"/>
                      <a:pt x="6" y="76"/>
                      <a:pt x="6" y="76"/>
                    </a:cubicBezTo>
                    <a:cubicBezTo>
                      <a:pt x="29" y="58"/>
                      <a:pt x="44" y="31"/>
                      <a:pt x="45" y="0"/>
                    </a:cubicBezTo>
                    <a:cubicBezTo>
                      <a:pt x="8" y="0"/>
                      <a:pt x="8" y="0"/>
                      <a:pt x="8" y="0"/>
                    </a:cubicBezTo>
                    <a:cubicBezTo>
                      <a:pt x="5" y="1"/>
                      <a:pt x="2" y="1"/>
                      <a:pt x="0" y="2"/>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ṥľíḑê">
                <a:extLst>
                  <a:ext uri="{FF2B5EF4-FFF2-40B4-BE49-F238E27FC236}">
                    <a16:creationId xmlns:a16="http://schemas.microsoft.com/office/drawing/2014/main" id="{409425BD-A508-4C9C-9262-25E0AEC25C2E}"/>
                  </a:ext>
                </a:extLst>
              </p:cNvPr>
              <p:cNvSpPr/>
              <p:nvPr/>
            </p:nvSpPr>
            <p:spPr bwMode="auto">
              <a:xfrm>
                <a:off x="3612" y="987"/>
                <a:ext cx="1124" cy="2346"/>
              </a:xfrm>
              <a:custGeom>
                <a:avLst/>
                <a:gdLst>
                  <a:gd name="T0" fmla="*/ 75 w 128"/>
                  <a:gd name="T1" fmla="*/ 147 h 268"/>
                  <a:gd name="T2" fmla="*/ 75 w 128"/>
                  <a:gd name="T3" fmla="*/ 125 h 268"/>
                  <a:gd name="T4" fmla="*/ 128 w 128"/>
                  <a:gd name="T5" fmla="*/ 63 h 268"/>
                  <a:gd name="T6" fmla="*/ 64 w 128"/>
                  <a:gd name="T7" fmla="*/ 0 h 268"/>
                  <a:gd name="T8" fmla="*/ 0 w 128"/>
                  <a:gd name="T9" fmla="*/ 63 h 268"/>
                  <a:gd name="T10" fmla="*/ 52 w 128"/>
                  <a:gd name="T11" fmla="*/ 125 h 268"/>
                  <a:gd name="T12" fmla="*/ 52 w 128"/>
                  <a:gd name="T13" fmla="*/ 147 h 268"/>
                  <a:gd name="T14" fmla="*/ 46 w 128"/>
                  <a:gd name="T15" fmla="*/ 161 h 268"/>
                  <a:gd name="T16" fmla="*/ 46 w 128"/>
                  <a:gd name="T17" fmla="*/ 250 h 268"/>
                  <a:gd name="T18" fmla="*/ 64 w 128"/>
                  <a:gd name="T19" fmla="*/ 268 h 268"/>
                  <a:gd name="T20" fmla="*/ 82 w 128"/>
                  <a:gd name="T21" fmla="*/ 250 h 268"/>
                  <a:gd name="T22" fmla="*/ 82 w 128"/>
                  <a:gd name="T23" fmla="*/ 161 h 268"/>
                  <a:gd name="T24" fmla="*/ 75 w 128"/>
                  <a:gd name="T25" fmla="*/ 147 h 268"/>
                  <a:gd name="T26" fmla="*/ 13 w 128"/>
                  <a:gd name="T27" fmla="*/ 63 h 268"/>
                  <a:gd name="T28" fmla="*/ 64 w 128"/>
                  <a:gd name="T29" fmla="*/ 14 h 268"/>
                  <a:gd name="T30" fmla="*/ 114 w 128"/>
                  <a:gd name="T31" fmla="*/ 63 h 268"/>
                  <a:gd name="T32" fmla="*/ 64 w 128"/>
                  <a:gd name="T33" fmla="*/ 113 h 268"/>
                  <a:gd name="T34" fmla="*/ 13 w 128"/>
                  <a:gd name="T35" fmla="*/ 6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68">
                    <a:moveTo>
                      <a:pt x="75" y="147"/>
                    </a:moveTo>
                    <a:cubicBezTo>
                      <a:pt x="75" y="125"/>
                      <a:pt x="75" y="125"/>
                      <a:pt x="75" y="125"/>
                    </a:cubicBezTo>
                    <a:cubicBezTo>
                      <a:pt x="105" y="120"/>
                      <a:pt x="128" y="94"/>
                      <a:pt x="128" y="63"/>
                    </a:cubicBezTo>
                    <a:cubicBezTo>
                      <a:pt x="128" y="28"/>
                      <a:pt x="99" y="0"/>
                      <a:pt x="64" y="0"/>
                    </a:cubicBezTo>
                    <a:cubicBezTo>
                      <a:pt x="28" y="0"/>
                      <a:pt x="0" y="28"/>
                      <a:pt x="0" y="63"/>
                    </a:cubicBezTo>
                    <a:cubicBezTo>
                      <a:pt x="0" y="94"/>
                      <a:pt x="22" y="120"/>
                      <a:pt x="52" y="125"/>
                    </a:cubicBezTo>
                    <a:cubicBezTo>
                      <a:pt x="52" y="147"/>
                      <a:pt x="52" y="147"/>
                      <a:pt x="52" y="147"/>
                    </a:cubicBezTo>
                    <a:cubicBezTo>
                      <a:pt x="48" y="151"/>
                      <a:pt x="46" y="156"/>
                      <a:pt x="46" y="161"/>
                    </a:cubicBezTo>
                    <a:cubicBezTo>
                      <a:pt x="46" y="250"/>
                      <a:pt x="46" y="250"/>
                      <a:pt x="46" y="250"/>
                    </a:cubicBezTo>
                    <a:cubicBezTo>
                      <a:pt x="46" y="259"/>
                      <a:pt x="54" y="268"/>
                      <a:pt x="64" y="268"/>
                    </a:cubicBezTo>
                    <a:cubicBezTo>
                      <a:pt x="74" y="268"/>
                      <a:pt x="82" y="259"/>
                      <a:pt x="82" y="250"/>
                    </a:cubicBezTo>
                    <a:cubicBezTo>
                      <a:pt x="82" y="161"/>
                      <a:pt x="82" y="161"/>
                      <a:pt x="82" y="161"/>
                    </a:cubicBezTo>
                    <a:cubicBezTo>
                      <a:pt x="82" y="156"/>
                      <a:pt x="79" y="151"/>
                      <a:pt x="75" y="147"/>
                    </a:cubicBezTo>
                    <a:close/>
                    <a:moveTo>
                      <a:pt x="13" y="63"/>
                    </a:moveTo>
                    <a:cubicBezTo>
                      <a:pt x="13" y="36"/>
                      <a:pt x="36" y="14"/>
                      <a:pt x="64" y="14"/>
                    </a:cubicBezTo>
                    <a:cubicBezTo>
                      <a:pt x="92" y="14"/>
                      <a:pt x="114" y="36"/>
                      <a:pt x="114" y="63"/>
                    </a:cubicBezTo>
                    <a:cubicBezTo>
                      <a:pt x="114" y="91"/>
                      <a:pt x="92" y="113"/>
                      <a:pt x="64" y="113"/>
                    </a:cubicBezTo>
                    <a:cubicBezTo>
                      <a:pt x="36" y="113"/>
                      <a:pt x="13" y="91"/>
                      <a:pt x="13"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ṡḷiḋê">
                <a:extLst>
                  <a:ext uri="{FF2B5EF4-FFF2-40B4-BE49-F238E27FC236}">
                    <a16:creationId xmlns:a16="http://schemas.microsoft.com/office/drawing/2014/main" id="{D5E8FE0D-0056-4167-8B60-A258B787B506}"/>
                  </a:ext>
                </a:extLst>
              </p:cNvPr>
              <p:cNvSpPr/>
              <p:nvPr/>
            </p:nvSpPr>
            <p:spPr bwMode="auto">
              <a:xfrm>
                <a:off x="3945" y="1451"/>
                <a:ext cx="79" cy="140"/>
              </a:xfrm>
              <a:prstGeom prst="ellipse">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Sḻïḍê">
                <a:extLst>
                  <a:ext uri="{FF2B5EF4-FFF2-40B4-BE49-F238E27FC236}">
                    <a16:creationId xmlns:a16="http://schemas.microsoft.com/office/drawing/2014/main" id="{32334A94-C7F5-4065-B12A-038B0D30C2CF}"/>
                  </a:ext>
                </a:extLst>
              </p:cNvPr>
              <p:cNvSpPr/>
              <p:nvPr/>
            </p:nvSpPr>
            <p:spPr bwMode="auto">
              <a:xfrm>
                <a:off x="4227" y="1608"/>
                <a:ext cx="79" cy="140"/>
              </a:xfrm>
              <a:custGeom>
                <a:avLst/>
                <a:gdLst>
                  <a:gd name="T0" fmla="*/ 4 w 9"/>
                  <a:gd name="T1" fmla="*/ 0 h 16"/>
                  <a:gd name="T2" fmla="*/ 0 w 9"/>
                  <a:gd name="T3" fmla="*/ 8 h 16"/>
                  <a:gd name="T4" fmla="*/ 4 w 9"/>
                  <a:gd name="T5" fmla="*/ 16 h 16"/>
                  <a:gd name="T6" fmla="*/ 9 w 9"/>
                  <a:gd name="T7" fmla="*/ 8 h 16"/>
                  <a:gd name="T8" fmla="*/ 4 w 9"/>
                  <a:gd name="T9" fmla="*/ 0 h 16"/>
                </a:gdLst>
                <a:ahLst/>
                <a:cxnLst>
                  <a:cxn ang="0">
                    <a:pos x="T0" y="T1"/>
                  </a:cxn>
                  <a:cxn ang="0">
                    <a:pos x="T2" y="T3"/>
                  </a:cxn>
                  <a:cxn ang="0">
                    <a:pos x="T4" y="T5"/>
                  </a:cxn>
                  <a:cxn ang="0">
                    <a:pos x="T6" y="T7"/>
                  </a:cxn>
                  <a:cxn ang="0">
                    <a:pos x="T8" y="T9"/>
                  </a:cxn>
                </a:cxnLst>
                <a:rect l="0" t="0" r="r" b="b"/>
                <a:pathLst>
                  <a:path w="9" h="16">
                    <a:moveTo>
                      <a:pt x="4" y="0"/>
                    </a:moveTo>
                    <a:cubicBezTo>
                      <a:pt x="1" y="0"/>
                      <a:pt x="0" y="4"/>
                      <a:pt x="0" y="8"/>
                    </a:cubicBezTo>
                    <a:cubicBezTo>
                      <a:pt x="0" y="13"/>
                      <a:pt x="2" y="16"/>
                      <a:pt x="4" y="16"/>
                    </a:cubicBezTo>
                    <a:cubicBezTo>
                      <a:pt x="7" y="16"/>
                      <a:pt x="9" y="13"/>
                      <a:pt x="9" y="8"/>
                    </a:cubicBezTo>
                    <a:cubicBezTo>
                      <a:pt x="9" y="4"/>
                      <a:pt x="8" y="0"/>
                      <a:pt x="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ļïḓê">
                <a:extLst>
                  <a:ext uri="{FF2B5EF4-FFF2-40B4-BE49-F238E27FC236}">
                    <a16:creationId xmlns:a16="http://schemas.microsoft.com/office/drawing/2014/main" id="{41F1D4C5-57F7-4D1C-A753-6D7B13C9F702}"/>
                  </a:ext>
                </a:extLst>
              </p:cNvPr>
              <p:cNvSpPr/>
              <p:nvPr/>
            </p:nvSpPr>
            <p:spPr bwMode="auto">
              <a:xfrm>
                <a:off x="3770" y="1223"/>
                <a:ext cx="799" cy="709"/>
              </a:xfrm>
              <a:custGeom>
                <a:avLst/>
                <a:gdLst>
                  <a:gd name="T0" fmla="*/ 19 w 91"/>
                  <a:gd name="T1" fmla="*/ 0 h 81"/>
                  <a:gd name="T2" fmla="*/ 0 w 91"/>
                  <a:gd name="T3" fmla="*/ 36 h 81"/>
                  <a:gd name="T4" fmla="*/ 46 w 91"/>
                  <a:gd name="T5" fmla="*/ 81 h 81"/>
                  <a:gd name="T6" fmla="*/ 91 w 91"/>
                  <a:gd name="T7" fmla="*/ 45 h 81"/>
                  <a:gd name="T8" fmla="*/ 19 w 91"/>
                  <a:gd name="T9" fmla="*/ 0 h 81"/>
                  <a:gd name="T10" fmla="*/ 13 w 91"/>
                  <a:gd name="T11" fmla="*/ 34 h 81"/>
                  <a:gd name="T12" fmla="*/ 25 w 91"/>
                  <a:gd name="T13" fmla="*/ 21 h 81"/>
                  <a:gd name="T14" fmla="*/ 37 w 91"/>
                  <a:gd name="T15" fmla="*/ 34 h 81"/>
                  <a:gd name="T16" fmla="*/ 25 w 91"/>
                  <a:gd name="T17" fmla="*/ 48 h 81"/>
                  <a:gd name="T18" fmla="*/ 13 w 91"/>
                  <a:gd name="T19" fmla="*/ 34 h 81"/>
                  <a:gd name="T20" fmla="*/ 25 w 91"/>
                  <a:gd name="T21" fmla="*/ 66 h 81"/>
                  <a:gd name="T22" fmla="*/ 50 w 91"/>
                  <a:gd name="T23" fmla="*/ 21 h 81"/>
                  <a:gd name="T24" fmla="*/ 56 w 91"/>
                  <a:gd name="T25" fmla="*/ 21 h 81"/>
                  <a:gd name="T26" fmla="*/ 31 w 91"/>
                  <a:gd name="T27" fmla="*/ 66 h 81"/>
                  <a:gd name="T28" fmla="*/ 25 w 91"/>
                  <a:gd name="T29" fmla="*/ 66 h 81"/>
                  <a:gd name="T30" fmla="*/ 56 w 91"/>
                  <a:gd name="T31" fmla="*/ 66 h 81"/>
                  <a:gd name="T32" fmla="*/ 44 w 91"/>
                  <a:gd name="T33" fmla="*/ 53 h 81"/>
                  <a:gd name="T34" fmla="*/ 57 w 91"/>
                  <a:gd name="T35" fmla="*/ 39 h 81"/>
                  <a:gd name="T36" fmla="*/ 68 w 91"/>
                  <a:gd name="T37" fmla="*/ 52 h 81"/>
                  <a:gd name="T38" fmla="*/ 56 w 91"/>
                  <a:gd name="T3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19" y="0"/>
                    </a:moveTo>
                    <a:cubicBezTo>
                      <a:pt x="7" y="8"/>
                      <a:pt x="0" y="21"/>
                      <a:pt x="0" y="36"/>
                    </a:cubicBezTo>
                    <a:cubicBezTo>
                      <a:pt x="0" y="61"/>
                      <a:pt x="20" y="81"/>
                      <a:pt x="46" y="81"/>
                    </a:cubicBezTo>
                    <a:cubicBezTo>
                      <a:pt x="68" y="81"/>
                      <a:pt x="87" y="66"/>
                      <a:pt x="91" y="45"/>
                    </a:cubicBezTo>
                    <a:cubicBezTo>
                      <a:pt x="75" y="20"/>
                      <a:pt x="49" y="3"/>
                      <a:pt x="19" y="0"/>
                    </a:cubicBezTo>
                    <a:close/>
                    <a:moveTo>
                      <a:pt x="13" y="34"/>
                    </a:moveTo>
                    <a:cubicBezTo>
                      <a:pt x="13" y="27"/>
                      <a:pt x="18" y="21"/>
                      <a:pt x="25" y="21"/>
                    </a:cubicBezTo>
                    <a:cubicBezTo>
                      <a:pt x="33" y="21"/>
                      <a:pt x="37" y="26"/>
                      <a:pt x="37" y="34"/>
                    </a:cubicBezTo>
                    <a:cubicBezTo>
                      <a:pt x="37" y="43"/>
                      <a:pt x="31" y="48"/>
                      <a:pt x="25" y="48"/>
                    </a:cubicBezTo>
                    <a:cubicBezTo>
                      <a:pt x="18" y="48"/>
                      <a:pt x="13" y="43"/>
                      <a:pt x="13" y="34"/>
                    </a:cubicBezTo>
                    <a:close/>
                    <a:moveTo>
                      <a:pt x="25" y="66"/>
                    </a:moveTo>
                    <a:cubicBezTo>
                      <a:pt x="50" y="21"/>
                      <a:pt x="50" y="21"/>
                      <a:pt x="50" y="21"/>
                    </a:cubicBezTo>
                    <a:cubicBezTo>
                      <a:pt x="56" y="21"/>
                      <a:pt x="56" y="21"/>
                      <a:pt x="56" y="21"/>
                    </a:cubicBezTo>
                    <a:cubicBezTo>
                      <a:pt x="31" y="66"/>
                      <a:pt x="31" y="66"/>
                      <a:pt x="31" y="66"/>
                    </a:cubicBezTo>
                    <a:lnTo>
                      <a:pt x="25" y="66"/>
                    </a:lnTo>
                    <a:close/>
                    <a:moveTo>
                      <a:pt x="56" y="66"/>
                    </a:moveTo>
                    <a:cubicBezTo>
                      <a:pt x="50" y="66"/>
                      <a:pt x="44" y="61"/>
                      <a:pt x="44" y="53"/>
                    </a:cubicBezTo>
                    <a:cubicBezTo>
                      <a:pt x="44" y="45"/>
                      <a:pt x="49" y="39"/>
                      <a:pt x="57" y="39"/>
                    </a:cubicBezTo>
                    <a:cubicBezTo>
                      <a:pt x="64" y="39"/>
                      <a:pt x="68" y="44"/>
                      <a:pt x="68" y="52"/>
                    </a:cubicBezTo>
                    <a:cubicBezTo>
                      <a:pt x="68" y="61"/>
                      <a:pt x="63" y="66"/>
                      <a:pt x="56" y="66"/>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5" name="îşḻîḋe">
              <a:extLst>
                <a:ext uri="{FF2B5EF4-FFF2-40B4-BE49-F238E27FC236}">
                  <a16:creationId xmlns:a16="http://schemas.microsoft.com/office/drawing/2014/main" id="{0BF69A28-A652-4FB9-B666-64A0BCF7CD58}"/>
                </a:ext>
              </a:extLst>
            </p:cNvPr>
            <p:cNvSpPr/>
            <p:nvPr/>
          </p:nvSpPr>
          <p:spPr>
            <a:xfrm>
              <a:off x="713092" y="1397142"/>
              <a:ext cx="3807575" cy="1111253"/>
            </a:xfrm>
            <a:prstGeom prst="rect">
              <a:avLst/>
            </a:prstGeom>
          </p:spPr>
          <p:txBody>
            <a:bodyPr wrap="none" lIns="90000" tIns="46800" rIns="90000" bIns="46800">
              <a:normAutofit/>
            </a:bodyPr>
            <a:lstStyle/>
            <a:p>
              <a:pPr lvl="0" defTabSz="914378">
                <a:defRPr/>
              </a:pPr>
              <a:endParaRPr lang="zh-CN" altLang="en-US" sz="3200" b="1" dirty="0">
                <a:latin typeface="Times New Roman" panose="02020603050405020304" pitchFamily="18" charset="0"/>
                <a:cs typeface="Times New Roman" panose="02020603050405020304" pitchFamily="18" charset="0"/>
              </a:endParaRPr>
            </a:p>
          </p:txBody>
        </p:sp>
      </p:grpSp>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Highlight: Colorful Mountain</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pic>
        <p:nvPicPr>
          <p:cNvPr id="6" name="图片 5">
            <a:extLst>
              <a:ext uri="{FF2B5EF4-FFF2-40B4-BE49-F238E27FC236}">
                <a16:creationId xmlns:a16="http://schemas.microsoft.com/office/drawing/2014/main" id="{48451A1C-3105-4761-94CD-42E58528CAD4}"/>
              </a:ext>
            </a:extLst>
          </p:cNvPr>
          <p:cNvPicPr>
            <a:picLocks noChangeAspect="1"/>
          </p:cNvPicPr>
          <p:nvPr/>
        </p:nvPicPr>
        <p:blipFill>
          <a:blip r:embed="rId4"/>
          <a:stretch>
            <a:fillRect/>
          </a:stretch>
        </p:blipFill>
        <p:spPr>
          <a:xfrm>
            <a:off x="577262" y="1100548"/>
            <a:ext cx="6818781" cy="2707390"/>
          </a:xfrm>
          <a:prstGeom prst="rect">
            <a:avLst/>
          </a:prstGeom>
        </p:spPr>
      </p:pic>
      <p:pic>
        <p:nvPicPr>
          <p:cNvPr id="7" name="图片 6">
            <a:extLst>
              <a:ext uri="{FF2B5EF4-FFF2-40B4-BE49-F238E27FC236}">
                <a16:creationId xmlns:a16="http://schemas.microsoft.com/office/drawing/2014/main" id="{F50F4392-C465-4C38-8A17-C95983B87ABF}"/>
              </a:ext>
            </a:extLst>
          </p:cNvPr>
          <p:cNvPicPr>
            <a:picLocks noChangeAspect="1"/>
          </p:cNvPicPr>
          <p:nvPr/>
        </p:nvPicPr>
        <p:blipFill>
          <a:blip r:embed="rId5"/>
          <a:stretch>
            <a:fillRect/>
          </a:stretch>
        </p:blipFill>
        <p:spPr>
          <a:xfrm>
            <a:off x="7800483" y="1095065"/>
            <a:ext cx="3744112" cy="5144485"/>
          </a:xfrm>
          <a:prstGeom prst="rect">
            <a:avLst/>
          </a:prstGeom>
        </p:spPr>
      </p:pic>
      <p:sp>
        <p:nvSpPr>
          <p:cNvPr id="9" name="矩形 8">
            <a:extLst>
              <a:ext uri="{FF2B5EF4-FFF2-40B4-BE49-F238E27FC236}">
                <a16:creationId xmlns:a16="http://schemas.microsoft.com/office/drawing/2014/main" id="{86B8ADD9-4F91-4F59-9EB4-89575C18867B}"/>
              </a:ext>
            </a:extLst>
          </p:cNvPr>
          <p:cNvSpPr/>
          <p:nvPr/>
        </p:nvSpPr>
        <p:spPr>
          <a:xfrm>
            <a:off x="2113598" y="3904638"/>
            <a:ext cx="4426083" cy="307777"/>
          </a:xfrm>
          <a:prstGeom prst="rect">
            <a:avLst/>
          </a:prstGeom>
        </p:spPr>
        <p:txBody>
          <a:bodyPr wrap="none">
            <a:spAutoFit/>
          </a:bodyPr>
          <a:lstStyle/>
          <a:p>
            <a:pPr lvl="1"/>
            <a:r>
              <a:rPr lang="en-GB" altLang="zh-CN" sz="1400" b="1" kern="50" dirty="0">
                <a:latin typeface="Times New Roman" panose="02020603050405020304" pitchFamily="18" charset="0"/>
                <a:ea typeface="DejaVu Sans"/>
              </a:rPr>
              <a:t>Figure 16.1</a:t>
            </a:r>
            <a:r>
              <a:rPr lang="en-US" altLang="zh-CN" sz="1400" b="1" kern="50" dirty="0">
                <a:latin typeface="Times New Roman" panose="02020603050405020304" pitchFamily="18" charset="0"/>
                <a:ea typeface="DejaVu Sans"/>
              </a:rPr>
              <a:t> </a:t>
            </a:r>
            <a:r>
              <a:rPr lang="en-US" altLang="zh-CN" sz="1400" b="1" kern="50" dirty="0">
                <a:latin typeface="Times New Roman" panose="02020603050405020304" pitchFamily="18" charset="0"/>
              </a:rPr>
              <a:t>Colorful Mountain Blueprint Control</a:t>
            </a:r>
            <a:endParaRPr lang="zh-CN" altLang="en-US" sz="1400" b="1" kern="50" dirty="0">
              <a:latin typeface="Times New Roman" panose="02020603050405020304" pitchFamily="18" charset="0"/>
            </a:endParaRPr>
          </a:p>
        </p:txBody>
      </p:sp>
      <p:sp>
        <p:nvSpPr>
          <p:cNvPr id="10" name="矩形 9">
            <a:extLst>
              <a:ext uri="{FF2B5EF4-FFF2-40B4-BE49-F238E27FC236}">
                <a16:creationId xmlns:a16="http://schemas.microsoft.com/office/drawing/2014/main" id="{4AD4A333-B7BA-450A-9C41-5808E7A6956C}"/>
              </a:ext>
            </a:extLst>
          </p:cNvPr>
          <p:cNvSpPr/>
          <p:nvPr/>
        </p:nvSpPr>
        <p:spPr>
          <a:xfrm>
            <a:off x="2800301" y="5673521"/>
            <a:ext cx="2372701" cy="307777"/>
          </a:xfrm>
          <a:prstGeom prst="rect">
            <a:avLst/>
          </a:prstGeom>
        </p:spPr>
        <p:txBody>
          <a:bodyPr wrap="none">
            <a:spAutoFit/>
          </a:bodyPr>
          <a:lstStyle/>
          <a:p>
            <a:pPr lvl="1"/>
            <a:r>
              <a:rPr lang="en-GB" altLang="zh-CN" sz="1400" b="1" kern="50" dirty="0">
                <a:latin typeface="Times New Roman" panose="02020603050405020304" pitchFamily="18" charset="0"/>
                <a:ea typeface="DejaVu Sans"/>
              </a:rPr>
              <a:t>Figure 16</a:t>
            </a:r>
            <a:r>
              <a:rPr lang="en-US" altLang="zh-CN" sz="1400" b="1" kern="50" dirty="0">
                <a:latin typeface="Times New Roman" panose="02020603050405020304" pitchFamily="18" charset="0"/>
                <a:ea typeface="DejaVu Sans"/>
              </a:rPr>
              <a:t>.</a:t>
            </a:r>
            <a:r>
              <a:rPr lang="en-GB" altLang="zh-CN" sz="1400" b="1" kern="50" dirty="0">
                <a:latin typeface="Times New Roman" panose="02020603050405020304" pitchFamily="18" charset="0"/>
                <a:ea typeface="DejaVu Sans"/>
              </a:rPr>
              <a:t>2 </a:t>
            </a:r>
            <a:r>
              <a:rPr lang="en-US" altLang="zh-CN" sz="1400" b="1" dirty="0">
                <a:latin typeface="Times New Roman" panose="02020603050405020304" pitchFamily="18" charset="0"/>
                <a:ea typeface="Tahoma" panose="020B0604030504040204" pitchFamily="34" charset="0"/>
                <a:cs typeface="Times New Roman" panose="02020603050405020304" pitchFamily="18" charset="0"/>
              </a:rPr>
              <a:t>Parameter</a:t>
            </a:r>
            <a:endParaRPr lang="zh-CN" altLang="en-US" sz="1400" b="1"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89B67A7C-25B4-4BC2-A83A-F0EF8DC07825}"/>
              </a:ext>
            </a:extLst>
          </p:cNvPr>
          <p:cNvPicPr>
            <a:picLocks noChangeAspect="1"/>
          </p:cNvPicPr>
          <p:nvPr/>
        </p:nvPicPr>
        <p:blipFill>
          <a:blip r:embed="rId6"/>
          <a:stretch>
            <a:fillRect/>
          </a:stretch>
        </p:blipFill>
        <p:spPr>
          <a:xfrm>
            <a:off x="568421" y="4801333"/>
            <a:ext cx="6819262" cy="816546"/>
          </a:xfrm>
          <a:prstGeom prst="rect">
            <a:avLst/>
          </a:prstGeom>
        </p:spPr>
      </p:pic>
      <p:sp>
        <p:nvSpPr>
          <p:cNvPr id="12" name="矩形 11">
            <a:extLst>
              <a:ext uri="{FF2B5EF4-FFF2-40B4-BE49-F238E27FC236}">
                <a16:creationId xmlns:a16="http://schemas.microsoft.com/office/drawing/2014/main" id="{2912DED6-D248-48FF-9835-08C38089310A}"/>
              </a:ext>
            </a:extLst>
          </p:cNvPr>
          <p:cNvSpPr/>
          <p:nvPr/>
        </p:nvSpPr>
        <p:spPr>
          <a:xfrm>
            <a:off x="8247316" y="6237055"/>
            <a:ext cx="2863156" cy="307777"/>
          </a:xfrm>
          <a:prstGeom prst="rect">
            <a:avLst/>
          </a:prstGeom>
        </p:spPr>
        <p:txBody>
          <a:bodyPr wrap="none">
            <a:spAutoFit/>
          </a:bodyPr>
          <a:lstStyle/>
          <a:p>
            <a:pPr lvl="1"/>
            <a:r>
              <a:rPr lang="en-GB" altLang="zh-CN" sz="1400" b="1" kern="50" dirty="0">
                <a:latin typeface="Times New Roman" panose="02020603050405020304" pitchFamily="18" charset="0"/>
                <a:ea typeface="DejaVu Sans"/>
              </a:rPr>
              <a:t>Figure 16.3 </a:t>
            </a:r>
            <a:r>
              <a:rPr lang="en-US" altLang="zh-CN" sz="1400" b="1" dirty="0">
                <a:latin typeface="Times New Roman" panose="02020603050405020304" pitchFamily="18" charset="0"/>
                <a:cs typeface="Times New Roman" panose="02020603050405020304" pitchFamily="18" charset="0"/>
              </a:rPr>
              <a:t>Material Control</a:t>
            </a:r>
            <a:endParaRPr lang="zh-CN" altLang="en-US" sz="1400" b="1" dirty="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413C4EEA-BC72-4AF0-A005-DE416B288F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26" name="图片 25">
            <a:extLst>
              <a:ext uri="{FF2B5EF4-FFF2-40B4-BE49-F238E27FC236}">
                <a16:creationId xmlns:a16="http://schemas.microsoft.com/office/drawing/2014/main" id="{5ABC6E2D-7AD7-4B3E-978F-8B282D601F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Tree>
    <p:extLst>
      <p:ext uri="{BB962C8B-B14F-4D97-AF65-F5344CB8AC3E}">
        <p14:creationId xmlns:p14="http://schemas.microsoft.com/office/powerpoint/2010/main" val="159762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69924" y="-47707"/>
            <a:ext cx="10850563" cy="500932"/>
          </a:xfrm>
        </p:spPr>
        <p:txBody>
          <a:bodyPr>
            <a:normAutofit/>
          </a:bodyPr>
          <a:lstStyle/>
          <a:p>
            <a:pPr algn="ctr"/>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Highlight: Interactive Snow</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pic>
        <p:nvPicPr>
          <p:cNvPr id="3" name="图片 2">
            <a:extLst>
              <a:ext uri="{FF2B5EF4-FFF2-40B4-BE49-F238E27FC236}">
                <a16:creationId xmlns:a16="http://schemas.microsoft.com/office/drawing/2014/main" id="{822EF46C-D982-46E5-9EA5-420494F3E613}"/>
              </a:ext>
            </a:extLst>
          </p:cNvPr>
          <p:cNvPicPr>
            <a:picLocks noChangeAspect="1"/>
          </p:cNvPicPr>
          <p:nvPr/>
        </p:nvPicPr>
        <p:blipFill>
          <a:blip r:embed="rId3"/>
          <a:stretch>
            <a:fillRect/>
          </a:stretch>
        </p:blipFill>
        <p:spPr>
          <a:xfrm>
            <a:off x="0" y="411156"/>
            <a:ext cx="12192000" cy="6462026"/>
          </a:xfrm>
          <a:prstGeom prst="rect">
            <a:avLst/>
          </a:prstGeom>
        </p:spPr>
      </p:pic>
      <p:sp>
        <p:nvSpPr>
          <p:cNvPr id="5" name="矩形 4">
            <a:extLst>
              <a:ext uri="{FF2B5EF4-FFF2-40B4-BE49-F238E27FC236}">
                <a16:creationId xmlns:a16="http://schemas.microsoft.com/office/drawing/2014/main" id="{F7DA263C-B5F0-4040-8733-C75BE363A6ED}"/>
              </a:ext>
            </a:extLst>
          </p:cNvPr>
          <p:cNvSpPr/>
          <p:nvPr/>
        </p:nvSpPr>
        <p:spPr>
          <a:xfrm>
            <a:off x="4350656" y="6461083"/>
            <a:ext cx="3489097" cy="369332"/>
          </a:xfrm>
          <a:prstGeom prst="rect">
            <a:avLst/>
          </a:prstGeom>
        </p:spPr>
        <p:txBody>
          <a:bodyPr wrap="none">
            <a:spAutoFit/>
          </a:bodyPr>
          <a:lstStyle/>
          <a:p>
            <a:pPr lvl="1"/>
            <a:r>
              <a:rPr lang="en-GB" altLang="zh-CN" b="1" kern="50" dirty="0">
                <a:latin typeface="Times New Roman" panose="02020603050405020304" pitchFamily="18" charset="0"/>
                <a:ea typeface="DejaVu Sans"/>
              </a:rPr>
              <a:t>Figure 17.1 </a:t>
            </a:r>
            <a:r>
              <a:rPr lang="en-US" altLang="zh-CN" b="1" kern="50" dirty="0">
                <a:latin typeface="Times New Roman" panose="02020603050405020304" pitchFamily="18" charset="0"/>
                <a:ea typeface="DejaVu Sans"/>
              </a:rPr>
              <a:t>Interactive Snow</a:t>
            </a:r>
            <a:endParaRPr lang="zh-CN" altLang="en-US" dirty="0"/>
          </a:p>
        </p:txBody>
      </p:sp>
    </p:spTree>
    <p:extLst>
      <p:ext uri="{BB962C8B-B14F-4D97-AF65-F5344CB8AC3E}">
        <p14:creationId xmlns:p14="http://schemas.microsoft.com/office/powerpoint/2010/main" val="3968207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5565DF86-6C87-4EDD-920E-8A3A4ED33B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43" name="图片 42">
            <a:extLst>
              <a:ext uri="{FF2B5EF4-FFF2-40B4-BE49-F238E27FC236}">
                <a16:creationId xmlns:a16="http://schemas.microsoft.com/office/drawing/2014/main" id="{A4123ADA-CB9E-4DAF-8112-7492DD6C25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531223" y="-166028"/>
            <a:ext cx="10850563" cy="1028699"/>
          </a:xfrm>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Highlight: Interactive Snow</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pic>
        <p:nvPicPr>
          <p:cNvPr id="5" name="图片 4">
            <a:extLst>
              <a:ext uri="{FF2B5EF4-FFF2-40B4-BE49-F238E27FC236}">
                <a16:creationId xmlns:a16="http://schemas.microsoft.com/office/drawing/2014/main" id="{86B4A7B1-54E8-45D4-B746-8F650495538D}"/>
              </a:ext>
            </a:extLst>
          </p:cNvPr>
          <p:cNvPicPr>
            <a:picLocks noChangeAspect="1"/>
          </p:cNvPicPr>
          <p:nvPr/>
        </p:nvPicPr>
        <p:blipFill>
          <a:blip r:embed="rId5"/>
          <a:stretch>
            <a:fillRect/>
          </a:stretch>
        </p:blipFill>
        <p:spPr>
          <a:xfrm>
            <a:off x="214542" y="1261473"/>
            <a:ext cx="6026035" cy="2668441"/>
          </a:xfrm>
          <a:prstGeom prst="rect">
            <a:avLst/>
          </a:prstGeom>
        </p:spPr>
      </p:pic>
      <p:pic>
        <p:nvPicPr>
          <p:cNvPr id="7" name="图片 6">
            <a:extLst>
              <a:ext uri="{FF2B5EF4-FFF2-40B4-BE49-F238E27FC236}">
                <a16:creationId xmlns:a16="http://schemas.microsoft.com/office/drawing/2014/main" id="{5100A180-0908-4D73-A9C6-0FF29B35D537}"/>
              </a:ext>
            </a:extLst>
          </p:cNvPr>
          <p:cNvPicPr>
            <a:picLocks noChangeAspect="1"/>
          </p:cNvPicPr>
          <p:nvPr/>
        </p:nvPicPr>
        <p:blipFill>
          <a:blip r:embed="rId6"/>
          <a:stretch>
            <a:fillRect/>
          </a:stretch>
        </p:blipFill>
        <p:spPr>
          <a:xfrm>
            <a:off x="6479071" y="1307635"/>
            <a:ext cx="5498387" cy="1946369"/>
          </a:xfrm>
          <a:prstGeom prst="rect">
            <a:avLst/>
          </a:prstGeom>
        </p:spPr>
      </p:pic>
      <p:pic>
        <p:nvPicPr>
          <p:cNvPr id="8" name="图片 7">
            <a:extLst>
              <a:ext uri="{FF2B5EF4-FFF2-40B4-BE49-F238E27FC236}">
                <a16:creationId xmlns:a16="http://schemas.microsoft.com/office/drawing/2014/main" id="{4C9F1C21-1AEA-4938-8667-68A083F5DD4C}"/>
              </a:ext>
            </a:extLst>
          </p:cNvPr>
          <p:cNvPicPr>
            <a:picLocks noChangeAspect="1"/>
          </p:cNvPicPr>
          <p:nvPr/>
        </p:nvPicPr>
        <p:blipFill>
          <a:blip r:embed="rId7"/>
          <a:stretch>
            <a:fillRect/>
          </a:stretch>
        </p:blipFill>
        <p:spPr>
          <a:xfrm>
            <a:off x="7542634" y="3505389"/>
            <a:ext cx="3662737" cy="2841779"/>
          </a:xfrm>
          <a:prstGeom prst="rect">
            <a:avLst/>
          </a:prstGeom>
        </p:spPr>
      </p:pic>
      <p:pic>
        <p:nvPicPr>
          <p:cNvPr id="9" name="图片 8">
            <a:extLst>
              <a:ext uri="{FF2B5EF4-FFF2-40B4-BE49-F238E27FC236}">
                <a16:creationId xmlns:a16="http://schemas.microsoft.com/office/drawing/2014/main" id="{224886AF-F146-4ED9-98C9-FF0658845376}"/>
              </a:ext>
            </a:extLst>
          </p:cNvPr>
          <p:cNvPicPr>
            <a:picLocks noChangeAspect="1"/>
          </p:cNvPicPr>
          <p:nvPr/>
        </p:nvPicPr>
        <p:blipFill>
          <a:blip r:embed="rId8"/>
          <a:stretch>
            <a:fillRect/>
          </a:stretch>
        </p:blipFill>
        <p:spPr>
          <a:xfrm>
            <a:off x="1163043" y="3968213"/>
            <a:ext cx="1085377" cy="2275418"/>
          </a:xfrm>
          <a:prstGeom prst="rect">
            <a:avLst/>
          </a:prstGeom>
        </p:spPr>
      </p:pic>
      <p:pic>
        <p:nvPicPr>
          <p:cNvPr id="10" name="图片 9">
            <a:extLst>
              <a:ext uri="{FF2B5EF4-FFF2-40B4-BE49-F238E27FC236}">
                <a16:creationId xmlns:a16="http://schemas.microsoft.com/office/drawing/2014/main" id="{A6D662BA-C5E7-48D7-A43D-52CB4FE39C01}"/>
              </a:ext>
            </a:extLst>
          </p:cNvPr>
          <p:cNvPicPr>
            <a:picLocks noChangeAspect="1"/>
          </p:cNvPicPr>
          <p:nvPr/>
        </p:nvPicPr>
        <p:blipFill>
          <a:blip r:embed="rId9"/>
          <a:stretch>
            <a:fillRect/>
          </a:stretch>
        </p:blipFill>
        <p:spPr>
          <a:xfrm>
            <a:off x="4246542" y="5877068"/>
            <a:ext cx="2291873" cy="463887"/>
          </a:xfrm>
          <a:prstGeom prst="rect">
            <a:avLst/>
          </a:prstGeom>
        </p:spPr>
      </p:pic>
      <p:pic>
        <p:nvPicPr>
          <p:cNvPr id="25" name="图片 24">
            <a:extLst>
              <a:ext uri="{FF2B5EF4-FFF2-40B4-BE49-F238E27FC236}">
                <a16:creationId xmlns:a16="http://schemas.microsoft.com/office/drawing/2014/main" id="{A05E4F50-4CD0-4C1B-B94D-3FF4AF8DFB09}"/>
              </a:ext>
            </a:extLst>
          </p:cNvPr>
          <p:cNvPicPr>
            <a:picLocks noChangeAspect="1"/>
          </p:cNvPicPr>
          <p:nvPr/>
        </p:nvPicPr>
        <p:blipFill>
          <a:blip r:embed="rId10"/>
          <a:stretch>
            <a:fillRect/>
          </a:stretch>
        </p:blipFill>
        <p:spPr>
          <a:xfrm>
            <a:off x="4613518" y="4399611"/>
            <a:ext cx="1482482" cy="1477457"/>
          </a:xfrm>
          <a:prstGeom prst="rect">
            <a:avLst/>
          </a:prstGeom>
        </p:spPr>
      </p:pic>
      <p:sp>
        <p:nvSpPr>
          <p:cNvPr id="26" name="矩形 25">
            <a:extLst>
              <a:ext uri="{FF2B5EF4-FFF2-40B4-BE49-F238E27FC236}">
                <a16:creationId xmlns:a16="http://schemas.microsoft.com/office/drawing/2014/main" id="{4A01BD07-EF42-47E7-A8C1-D02F74032DDB}"/>
              </a:ext>
            </a:extLst>
          </p:cNvPr>
          <p:cNvSpPr/>
          <p:nvPr/>
        </p:nvSpPr>
        <p:spPr>
          <a:xfrm>
            <a:off x="2363325" y="3942804"/>
            <a:ext cx="2374304"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18.1 </a:t>
            </a:r>
            <a:r>
              <a:rPr lang="en-US" altLang="zh-CN" sz="1400" b="1" kern="50" dirty="0">
                <a:latin typeface="Times New Roman" panose="02020603050405020304" pitchFamily="18" charset="0"/>
                <a:ea typeface="DejaVu Sans"/>
              </a:rPr>
              <a:t>Snow generating</a:t>
            </a:r>
            <a:endParaRPr lang="zh-CN" altLang="en-US" sz="1400" dirty="0"/>
          </a:p>
        </p:txBody>
      </p:sp>
      <p:sp>
        <p:nvSpPr>
          <p:cNvPr id="27" name="矩形 26">
            <a:extLst>
              <a:ext uri="{FF2B5EF4-FFF2-40B4-BE49-F238E27FC236}">
                <a16:creationId xmlns:a16="http://schemas.microsoft.com/office/drawing/2014/main" id="{87713561-108B-415C-813B-46403172870E}"/>
              </a:ext>
            </a:extLst>
          </p:cNvPr>
          <p:cNvSpPr/>
          <p:nvPr/>
        </p:nvSpPr>
        <p:spPr>
          <a:xfrm>
            <a:off x="8002536" y="3197612"/>
            <a:ext cx="2742930"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18.2 </a:t>
            </a:r>
            <a:r>
              <a:rPr lang="en-US" altLang="zh-CN" sz="1400" b="1" kern="50" dirty="0">
                <a:latin typeface="Times New Roman" panose="02020603050405020304" pitchFamily="18" charset="0"/>
                <a:ea typeface="DejaVu Sans"/>
              </a:rPr>
              <a:t>Grass layer snow mix</a:t>
            </a:r>
            <a:endParaRPr lang="zh-CN" altLang="en-US" sz="1400" dirty="0"/>
          </a:p>
        </p:txBody>
      </p:sp>
      <p:sp>
        <p:nvSpPr>
          <p:cNvPr id="28" name="矩形 27">
            <a:extLst>
              <a:ext uri="{FF2B5EF4-FFF2-40B4-BE49-F238E27FC236}">
                <a16:creationId xmlns:a16="http://schemas.microsoft.com/office/drawing/2014/main" id="{69570610-23F4-4EA6-BB3F-D2EFD7872DF9}"/>
              </a:ext>
            </a:extLst>
          </p:cNvPr>
          <p:cNvSpPr/>
          <p:nvPr/>
        </p:nvSpPr>
        <p:spPr>
          <a:xfrm>
            <a:off x="7703608" y="6368772"/>
            <a:ext cx="3340786"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18.3 </a:t>
            </a:r>
            <a:r>
              <a:rPr lang="en-US" altLang="zh-CN" sz="1400" b="1" kern="50" dirty="0">
                <a:latin typeface="Times New Roman" panose="02020603050405020304" pitchFamily="18" charset="0"/>
                <a:ea typeface="DejaVu Sans"/>
              </a:rPr>
              <a:t>The realization of snow effect</a:t>
            </a:r>
            <a:endParaRPr lang="zh-CN" altLang="en-US" sz="1400" dirty="0"/>
          </a:p>
        </p:txBody>
      </p:sp>
      <p:sp>
        <p:nvSpPr>
          <p:cNvPr id="29" name="矩形 28">
            <a:extLst>
              <a:ext uri="{FF2B5EF4-FFF2-40B4-BE49-F238E27FC236}">
                <a16:creationId xmlns:a16="http://schemas.microsoft.com/office/drawing/2014/main" id="{46835B59-D171-43C1-89F9-73299838B069}"/>
              </a:ext>
            </a:extLst>
          </p:cNvPr>
          <p:cNvSpPr/>
          <p:nvPr/>
        </p:nvSpPr>
        <p:spPr>
          <a:xfrm>
            <a:off x="4514889" y="6292955"/>
            <a:ext cx="1373518"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13.4 </a:t>
            </a:r>
            <a:r>
              <a:rPr lang="en-US" altLang="zh-CN" sz="1400" b="1" kern="50" dirty="0">
                <a:latin typeface="Times New Roman" panose="02020603050405020304" pitchFamily="18" charset="0"/>
                <a:ea typeface="DejaVu Sans"/>
              </a:rPr>
              <a:t>Tag</a:t>
            </a:r>
            <a:endParaRPr lang="zh-CN" altLang="en-US" sz="1400" dirty="0"/>
          </a:p>
        </p:txBody>
      </p:sp>
      <p:sp>
        <p:nvSpPr>
          <p:cNvPr id="30" name="矩形 29">
            <a:extLst>
              <a:ext uri="{FF2B5EF4-FFF2-40B4-BE49-F238E27FC236}">
                <a16:creationId xmlns:a16="http://schemas.microsoft.com/office/drawing/2014/main" id="{03EEEDEA-36A1-412B-9654-79F3F36AC56D}"/>
              </a:ext>
            </a:extLst>
          </p:cNvPr>
          <p:cNvSpPr/>
          <p:nvPr/>
        </p:nvSpPr>
        <p:spPr>
          <a:xfrm>
            <a:off x="67366" y="6202164"/>
            <a:ext cx="3293337" cy="276999"/>
          </a:xfrm>
          <a:prstGeom prst="rect">
            <a:avLst/>
          </a:prstGeom>
        </p:spPr>
        <p:txBody>
          <a:bodyPr wrap="none">
            <a:spAutoFit/>
          </a:bodyPr>
          <a:lstStyle/>
          <a:p>
            <a:r>
              <a:rPr lang="en-GB" altLang="zh-CN" sz="1200" b="1" kern="50" dirty="0">
                <a:latin typeface="Times New Roman" panose="02020603050405020304" pitchFamily="18" charset="0"/>
                <a:ea typeface="DejaVu Sans"/>
              </a:rPr>
              <a:t>Figure 13.</a:t>
            </a:r>
            <a:r>
              <a:rPr lang="en-US" altLang="zh-CN" sz="1200" b="1" kern="50" dirty="0">
                <a:latin typeface="Times New Roman" panose="02020603050405020304" pitchFamily="18" charset="0"/>
                <a:ea typeface="DejaVu Sans"/>
              </a:rPr>
              <a:t>5 Trail collector for character models</a:t>
            </a:r>
            <a:endParaRPr lang="zh-CN" altLang="en-US" sz="1200" dirty="0"/>
          </a:p>
        </p:txBody>
      </p:sp>
      <p:cxnSp>
        <p:nvCxnSpPr>
          <p:cNvPr id="32" name="直接箭头连接符 31">
            <a:extLst>
              <a:ext uri="{FF2B5EF4-FFF2-40B4-BE49-F238E27FC236}">
                <a16:creationId xmlns:a16="http://schemas.microsoft.com/office/drawing/2014/main" id="{9FE7D983-4CAB-4CFC-9AAF-7344548E2D9D}"/>
              </a:ext>
            </a:extLst>
          </p:cNvPr>
          <p:cNvCxnSpPr>
            <a:cxnSpLocks/>
            <a:stCxn id="5" idx="3"/>
            <a:endCxn id="7" idx="1"/>
          </p:cNvCxnSpPr>
          <p:nvPr/>
        </p:nvCxnSpPr>
        <p:spPr>
          <a:xfrm flipV="1">
            <a:off x="6240577" y="2280820"/>
            <a:ext cx="238494" cy="314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715B80B4-20F2-485A-AA70-C8625F07B546}"/>
              </a:ext>
            </a:extLst>
          </p:cNvPr>
          <p:cNvCxnSpPr>
            <a:cxnSpLocks/>
            <a:stCxn id="9" idx="3"/>
            <a:endCxn id="25" idx="1"/>
          </p:cNvCxnSpPr>
          <p:nvPr/>
        </p:nvCxnSpPr>
        <p:spPr>
          <a:xfrm>
            <a:off x="2248420" y="5105922"/>
            <a:ext cx="2365098" cy="32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5E7D050-ED46-4302-BB57-3F765D3C06C4}"/>
              </a:ext>
            </a:extLst>
          </p:cNvPr>
          <p:cNvCxnSpPr>
            <a:cxnSpLocks/>
            <a:stCxn id="7" idx="1"/>
            <a:endCxn id="5" idx="3"/>
          </p:cNvCxnSpPr>
          <p:nvPr/>
        </p:nvCxnSpPr>
        <p:spPr>
          <a:xfrm flipH="1">
            <a:off x="6240577" y="2280820"/>
            <a:ext cx="238494" cy="314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798FFD0D-2C4D-4A0B-8BB1-43942DD54788}"/>
              </a:ext>
            </a:extLst>
          </p:cNvPr>
          <p:cNvCxnSpPr>
            <a:cxnSpLocks/>
            <a:stCxn id="8" idx="1"/>
            <a:endCxn id="25" idx="3"/>
          </p:cNvCxnSpPr>
          <p:nvPr/>
        </p:nvCxnSpPr>
        <p:spPr>
          <a:xfrm flipH="1">
            <a:off x="6096000" y="4926279"/>
            <a:ext cx="1446634" cy="212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3733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45E88-3330-4ABF-A9AD-6F2CFD899126}"/>
              </a:ext>
            </a:extLst>
          </p:cNvPr>
          <p:cNvSpPr>
            <a:spLocks noGrp="1"/>
          </p:cNvSpPr>
          <p:nvPr>
            <p:ph type="title"/>
          </p:nvPr>
        </p:nvSpPr>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Discussion &amp; Further Work</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F2C07F1-E5E4-4DFB-B778-9987C7263E29}"/>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t>19</a:t>
            </a:fld>
            <a:endParaRPr lang="zh-CN" altLang="en-US" dirty="0"/>
          </a:p>
        </p:txBody>
      </p:sp>
      <p:grpSp>
        <p:nvGrpSpPr>
          <p:cNvPr id="5" name="e096f51c-4f1e-495d-bd5a-626068a15e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19D449-CC8C-4380-A169-63CB5F4246E6}"/>
              </a:ext>
            </a:extLst>
          </p:cNvPr>
          <p:cNvGrpSpPr>
            <a:grpSpLocks noChangeAspect="1"/>
          </p:cNvGrpSpPr>
          <p:nvPr>
            <p:custDataLst>
              <p:tags r:id="rId1"/>
            </p:custDataLst>
          </p:nvPr>
        </p:nvGrpSpPr>
        <p:grpSpPr>
          <a:xfrm>
            <a:off x="73577" y="1034970"/>
            <a:ext cx="11166308" cy="5521780"/>
            <a:chOff x="656438" y="1043895"/>
            <a:chExt cx="11166308" cy="5521780"/>
          </a:xfrm>
        </p:grpSpPr>
        <p:grpSp>
          <p:nvGrpSpPr>
            <p:cNvPr id="6" name="ísḷïdê">
              <a:extLst>
                <a:ext uri="{FF2B5EF4-FFF2-40B4-BE49-F238E27FC236}">
                  <a16:creationId xmlns:a16="http://schemas.microsoft.com/office/drawing/2014/main" id="{5F4F676F-E1DD-47D4-B4CD-8449796DF5DB}"/>
                </a:ext>
              </a:extLst>
            </p:cNvPr>
            <p:cNvGrpSpPr/>
            <p:nvPr/>
          </p:nvGrpSpPr>
          <p:grpSpPr>
            <a:xfrm>
              <a:off x="656438" y="1763999"/>
              <a:ext cx="5252265" cy="3675309"/>
              <a:chOff x="265276" y="2155651"/>
              <a:chExt cx="3644215" cy="2550066"/>
            </a:xfrm>
          </p:grpSpPr>
          <p:grpSp>
            <p:nvGrpSpPr>
              <p:cNvPr id="23" name="îṧḻíḍé">
                <a:extLst>
                  <a:ext uri="{FF2B5EF4-FFF2-40B4-BE49-F238E27FC236}">
                    <a16:creationId xmlns:a16="http://schemas.microsoft.com/office/drawing/2014/main" id="{FBB7E170-1AF9-40B5-BF1D-2C27F7F22966}"/>
                  </a:ext>
                </a:extLst>
              </p:cNvPr>
              <p:cNvGrpSpPr/>
              <p:nvPr/>
            </p:nvGrpSpPr>
            <p:grpSpPr>
              <a:xfrm>
                <a:off x="265276" y="2732647"/>
                <a:ext cx="2911861" cy="1973070"/>
                <a:chOff x="11271525" y="5846272"/>
                <a:chExt cx="7765367" cy="5261809"/>
              </a:xfrm>
            </p:grpSpPr>
            <p:sp>
              <p:nvSpPr>
                <p:cNvPr id="50" name="ïŝḷîḍê">
                  <a:extLst>
                    <a:ext uri="{FF2B5EF4-FFF2-40B4-BE49-F238E27FC236}">
                      <a16:creationId xmlns:a16="http://schemas.microsoft.com/office/drawing/2014/main" id="{87D8DCED-B405-490A-80AC-7290EE18406D}"/>
                    </a:ext>
                  </a:extLst>
                </p:cNvPr>
                <p:cNvSpPr/>
                <p:nvPr/>
              </p:nvSpPr>
              <p:spPr bwMode="auto">
                <a:xfrm rot="21133775">
                  <a:off x="11271525" y="5846272"/>
                  <a:ext cx="6795863" cy="3842140"/>
                </a:xfrm>
                <a:custGeom>
                  <a:avLst/>
                  <a:gdLst>
                    <a:gd name="T0" fmla="*/ 13994 w 13995"/>
                    <a:gd name="T1" fmla="*/ 94 h 7912"/>
                    <a:gd name="T2" fmla="*/ 13994 w 13995"/>
                    <a:gd name="T3" fmla="*/ 94 h 7912"/>
                    <a:gd name="T4" fmla="*/ 1785 w 13995"/>
                    <a:gd name="T5" fmla="*/ 2928 h 7912"/>
                    <a:gd name="T6" fmla="*/ 5733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3" y="1841"/>
                        <a:pt x="3565" y="0"/>
                        <a:pt x="1785" y="2928"/>
                      </a:cubicBezTo>
                      <a:cubicBezTo>
                        <a:pt x="0" y="5854"/>
                        <a:pt x="2750" y="7911"/>
                        <a:pt x="5733" y="7789"/>
                      </a:cubicBezTo>
                    </a:path>
                  </a:pathLst>
                </a:custGeom>
                <a:noFill/>
                <a:ln w="201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1" name="išļíḍê">
                  <a:extLst>
                    <a:ext uri="{FF2B5EF4-FFF2-40B4-BE49-F238E27FC236}">
                      <a16:creationId xmlns:a16="http://schemas.microsoft.com/office/drawing/2014/main" id="{DB2B9C20-501F-489F-8E2D-65641EEF3774}"/>
                    </a:ext>
                  </a:extLst>
                </p:cNvPr>
                <p:cNvSpPr/>
                <p:nvPr/>
              </p:nvSpPr>
              <p:spPr bwMode="auto">
                <a:xfrm rot="21133775">
                  <a:off x="12241027" y="7265941"/>
                  <a:ext cx="6795865" cy="3842140"/>
                </a:xfrm>
                <a:custGeom>
                  <a:avLst/>
                  <a:gdLst>
                    <a:gd name="T0" fmla="*/ 13995 w 13996"/>
                    <a:gd name="T1" fmla="*/ 94 h 7912"/>
                    <a:gd name="T2" fmla="*/ 13995 w 13996"/>
                    <a:gd name="T3" fmla="*/ 94 h 7912"/>
                    <a:gd name="T4" fmla="*/ 1786 w 13996"/>
                    <a:gd name="T5" fmla="*/ 2927 h 7912"/>
                    <a:gd name="T6" fmla="*/ 5734 w 13996"/>
                    <a:gd name="T7" fmla="*/ 7789 h 7912"/>
                  </a:gdLst>
                  <a:ahLst/>
                  <a:cxnLst>
                    <a:cxn ang="0">
                      <a:pos x="T0" y="T1"/>
                    </a:cxn>
                    <a:cxn ang="0">
                      <a:pos x="T2" y="T3"/>
                    </a:cxn>
                    <a:cxn ang="0">
                      <a:pos x="T4" y="T5"/>
                    </a:cxn>
                    <a:cxn ang="0">
                      <a:pos x="T6" y="T7"/>
                    </a:cxn>
                  </a:cxnLst>
                  <a:rect l="0" t="0" r="r" b="b"/>
                  <a:pathLst>
                    <a:path w="13996" h="7912">
                      <a:moveTo>
                        <a:pt x="13995" y="94"/>
                      </a:moveTo>
                      <a:lnTo>
                        <a:pt x="13995" y="94"/>
                      </a:lnTo>
                      <a:cubicBezTo>
                        <a:pt x="10563" y="1840"/>
                        <a:pt x="3566" y="0"/>
                        <a:pt x="1786" y="2927"/>
                      </a:cubicBezTo>
                      <a:cubicBezTo>
                        <a:pt x="0" y="5854"/>
                        <a:pt x="2751" y="7911"/>
                        <a:pt x="5734" y="7789"/>
                      </a:cubicBezTo>
                    </a:path>
                  </a:pathLst>
                </a:custGeom>
                <a:noFill/>
                <a:ln w="201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2" name="íśľïḋè">
                  <a:extLst>
                    <a:ext uri="{FF2B5EF4-FFF2-40B4-BE49-F238E27FC236}">
                      <a16:creationId xmlns:a16="http://schemas.microsoft.com/office/drawing/2014/main" id="{D0F13274-F92D-4AC5-BFE2-D29EE58231F8}"/>
                    </a:ext>
                  </a:extLst>
                </p:cNvPr>
                <p:cNvSpPr/>
                <p:nvPr/>
              </p:nvSpPr>
              <p:spPr bwMode="auto">
                <a:xfrm rot="21133775">
                  <a:off x="11342135" y="6807156"/>
                  <a:ext cx="6795866" cy="3842140"/>
                </a:xfrm>
                <a:custGeom>
                  <a:avLst/>
                  <a:gdLst>
                    <a:gd name="T0" fmla="*/ 13994 w 13995"/>
                    <a:gd name="T1" fmla="*/ 94 h 7912"/>
                    <a:gd name="T2" fmla="*/ 13994 w 13995"/>
                    <a:gd name="T3" fmla="*/ 94 h 7912"/>
                    <a:gd name="T4" fmla="*/ 1785 w 13995"/>
                    <a:gd name="T5" fmla="*/ 2926 h 7912"/>
                    <a:gd name="T6" fmla="*/ 5739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8" y="1840"/>
                        <a:pt x="3571" y="0"/>
                        <a:pt x="1785" y="2926"/>
                      </a:cubicBezTo>
                      <a:cubicBezTo>
                        <a:pt x="0" y="5854"/>
                        <a:pt x="2756" y="7911"/>
                        <a:pt x="5739" y="7789"/>
                      </a:cubicBezTo>
                    </a:path>
                  </a:pathLst>
                </a:custGeom>
                <a:noFill/>
                <a:ln w="597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grpSp>
          <p:grpSp>
            <p:nvGrpSpPr>
              <p:cNvPr id="24" name="ïšlîḍe">
                <a:extLst>
                  <a:ext uri="{FF2B5EF4-FFF2-40B4-BE49-F238E27FC236}">
                    <a16:creationId xmlns:a16="http://schemas.microsoft.com/office/drawing/2014/main" id="{113EEBEF-E6F3-49A6-B3F7-07968E94FF39}"/>
                  </a:ext>
                </a:extLst>
              </p:cNvPr>
              <p:cNvGrpSpPr/>
              <p:nvPr/>
            </p:nvGrpSpPr>
            <p:grpSpPr>
              <a:xfrm>
                <a:off x="2560364" y="2155651"/>
                <a:ext cx="1349127" cy="1051699"/>
                <a:chOff x="2560364" y="2155651"/>
                <a:chExt cx="1349127" cy="1051699"/>
              </a:xfrm>
              <a:solidFill>
                <a:schemeClr val="tx2"/>
              </a:solidFill>
            </p:grpSpPr>
            <p:sp>
              <p:nvSpPr>
                <p:cNvPr id="25" name="îṩḻíďè">
                  <a:extLst>
                    <a:ext uri="{FF2B5EF4-FFF2-40B4-BE49-F238E27FC236}">
                      <a16:creationId xmlns:a16="http://schemas.microsoft.com/office/drawing/2014/main" id="{094B6FD5-C241-4583-A122-6BCB885B1EF1}"/>
                    </a:ext>
                  </a:extLst>
                </p:cNvPr>
                <p:cNvSpPr/>
                <p:nvPr/>
              </p:nvSpPr>
              <p:spPr bwMode="auto">
                <a:xfrm rot="21133775">
                  <a:off x="2951193" y="2735395"/>
                  <a:ext cx="485736" cy="383872"/>
                </a:xfrm>
                <a:custGeom>
                  <a:avLst/>
                  <a:gdLst>
                    <a:gd name="T0" fmla="*/ 1936 w 2669"/>
                    <a:gd name="T1" fmla="*/ 820 h 2108"/>
                    <a:gd name="T2" fmla="*/ 1936 w 2669"/>
                    <a:gd name="T3" fmla="*/ 820 h 2108"/>
                    <a:gd name="T4" fmla="*/ 2668 w 2669"/>
                    <a:gd name="T5" fmla="*/ 0 h 2108"/>
                    <a:gd name="T6" fmla="*/ 572 w 2669"/>
                    <a:gd name="T7" fmla="*/ 793 h 2108"/>
                    <a:gd name="T8" fmla="*/ 455 w 2669"/>
                    <a:gd name="T9" fmla="*/ 1658 h 2108"/>
                    <a:gd name="T10" fmla="*/ 1936 w 2669"/>
                    <a:gd name="T11" fmla="*/ 820 h 2108"/>
                  </a:gdLst>
                  <a:ahLst/>
                  <a:cxnLst>
                    <a:cxn ang="0">
                      <a:pos x="T0" y="T1"/>
                    </a:cxn>
                    <a:cxn ang="0">
                      <a:pos x="T2" y="T3"/>
                    </a:cxn>
                    <a:cxn ang="0">
                      <a:pos x="T4" y="T5"/>
                    </a:cxn>
                    <a:cxn ang="0">
                      <a:pos x="T6" y="T7"/>
                    </a:cxn>
                    <a:cxn ang="0">
                      <a:pos x="T8" y="T9"/>
                    </a:cxn>
                    <a:cxn ang="0">
                      <a:pos x="T10" y="T11"/>
                    </a:cxn>
                  </a:cxnLst>
                  <a:rect l="0" t="0" r="r" b="b"/>
                  <a:pathLst>
                    <a:path w="2669" h="2108">
                      <a:moveTo>
                        <a:pt x="1936" y="820"/>
                      </a:moveTo>
                      <a:lnTo>
                        <a:pt x="1936" y="820"/>
                      </a:lnTo>
                      <a:cubicBezTo>
                        <a:pt x="1936" y="820"/>
                        <a:pt x="1686" y="482"/>
                        <a:pt x="2668" y="0"/>
                      </a:cubicBezTo>
                      <a:cubicBezTo>
                        <a:pt x="572" y="793"/>
                        <a:pt x="572" y="793"/>
                        <a:pt x="572" y="793"/>
                      </a:cubicBezTo>
                      <a:cubicBezTo>
                        <a:pt x="572" y="793"/>
                        <a:pt x="910" y="1214"/>
                        <a:pt x="455" y="1658"/>
                      </a:cubicBezTo>
                      <a:cubicBezTo>
                        <a:pt x="0" y="2107"/>
                        <a:pt x="1936" y="820"/>
                        <a:pt x="1936" y="820"/>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6" name="íšlîḍé">
                  <a:extLst>
                    <a:ext uri="{FF2B5EF4-FFF2-40B4-BE49-F238E27FC236}">
                      <a16:creationId xmlns:a16="http://schemas.microsoft.com/office/drawing/2014/main" id="{B21E883E-F5CD-4416-AF6A-63CDA0196B51}"/>
                    </a:ext>
                  </a:extLst>
                </p:cNvPr>
                <p:cNvSpPr/>
                <p:nvPr/>
              </p:nvSpPr>
              <p:spPr bwMode="auto">
                <a:xfrm rot="21133775">
                  <a:off x="3001225" y="2826280"/>
                  <a:ext cx="485736" cy="305973"/>
                </a:xfrm>
                <a:custGeom>
                  <a:avLst/>
                  <a:gdLst>
                    <a:gd name="T0" fmla="*/ 2667 w 2668"/>
                    <a:gd name="T1" fmla="*/ 222 h 1681"/>
                    <a:gd name="T2" fmla="*/ 2667 w 2668"/>
                    <a:gd name="T3" fmla="*/ 222 h 1681"/>
                    <a:gd name="T4" fmla="*/ 1586 w 2668"/>
                    <a:gd name="T5" fmla="*/ 1198 h 1681"/>
                    <a:gd name="T6" fmla="*/ 133 w 2668"/>
                    <a:gd name="T7" fmla="*/ 1630 h 1681"/>
                    <a:gd name="T8" fmla="*/ 67 w 2668"/>
                    <a:gd name="T9" fmla="*/ 1497 h 1681"/>
                    <a:gd name="T10" fmla="*/ 0 w 2668"/>
                    <a:gd name="T11" fmla="*/ 1364 h 1681"/>
                    <a:gd name="T12" fmla="*/ 1231 w 2668"/>
                    <a:gd name="T13" fmla="*/ 483 h 1681"/>
                    <a:gd name="T14" fmla="*/ 2667 w 2668"/>
                    <a:gd name="T15" fmla="*/ 222 h 1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1">
                      <a:moveTo>
                        <a:pt x="2667" y="222"/>
                      </a:moveTo>
                      <a:lnTo>
                        <a:pt x="2667" y="222"/>
                      </a:lnTo>
                      <a:cubicBezTo>
                        <a:pt x="2667" y="222"/>
                        <a:pt x="2573" y="715"/>
                        <a:pt x="1586" y="1198"/>
                      </a:cubicBezTo>
                      <a:cubicBezTo>
                        <a:pt x="599" y="1680"/>
                        <a:pt x="133" y="1630"/>
                        <a:pt x="133" y="1630"/>
                      </a:cubicBezTo>
                      <a:cubicBezTo>
                        <a:pt x="67" y="1497"/>
                        <a:pt x="67" y="1497"/>
                        <a:pt x="67" y="1497"/>
                      </a:cubicBezTo>
                      <a:cubicBezTo>
                        <a:pt x="0" y="1364"/>
                        <a:pt x="0" y="1364"/>
                        <a:pt x="0" y="1364"/>
                      </a:cubicBezTo>
                      <a:cubicBezTo>
                        <a:pt x="0" y="1364"/>
                        <a:pt x="244" y="965"/>
                        <a:pt x="1231" y="483"/>
                      </a:cubicBezTo>
                      <a:cubicBezTo>
                        <a:pt x="2224" y="0"/>
                        <a:pt x="2667" y="222"/>
                        <a:pt x="2667" y="222"/>
                      </a:cubicBezTo>
                    </a:path>
                  </a:pathLst>
                </a:custGeom>
                <a:grpFill/>
                <a:ln>
                  <a:noFill/>
                </a:ln>
                <a:effectLst/>
                <a:extLst/>
              </p:spPr>
              <p:txBody>
                <a:bodyPr wrap="none" lIns="57134" tIns="28567" rIns="57134" bIns="28567" anchor="ctr"/>
                <a:lstStyle/>
                <a:p>
                  <a:endParaRPr lang="en-US" sz="1280" dirty="0"/>
                </a:p>
              </p:txBody>
            </p:sp>
            <p:sp>
              <p:nvSpPr>
                <p:cNvPr id="27" name="iṡļidè">
                  <a:extLst>
                    <a:ext uri="{FF2B5EF4-FFF2-40B4-BE49-F238E27FC236}">
                      <a16:creationId xmlns:a16="http://schemas.microsoft.com/office/drawing/2014/main" id="{D9C05410-0966-4DD0-B5FC-F7B2AE304879}"/>
                    </a:ext>
                  </a:extLst>
                </p:cNvPr>
                <p:cNvSpPr/>
                <p:nvPr/>
              </p:nvSpPr>
              <p:spPr bwMode="auto">
                <a:xfrm rot="21133775">
                  <a:off x="3303975" y="2854171"/>
                  <a:ext cx="89118" cy="130099"/>
                </a:xfrm>
                <a:custGeom>
                  <a:avLst/>
                  <a:gdLst>
                    <a:gd name="T0" fmla="*/ 488 w 489"/>
                    <a:gd name="T1" fmla="*/ 593 h 716"/>
                    <a:gd name="T2" fmla="*/ 488 w 489"/>
                    <a:gd name="T3" fmla="*/ 593 h 716"/>
                    <a:gd name="T4" fmla="*/ 321 w 489"/>
                    <a:gd name="T5" fmla="*/ 715 h 716"/>
                    <a:gd name="T6" fmla="*/ 0 w 489"/>
                    <a:gd name="T7" fmla="*/ 55 h 716"/>
                    <a:gd name="T8" fmla="*/ 199 w 489"/>
                    <a:gd name="T9" fmla="*/ 0 h 716"/>
                    <a:gd name="T10" fmla="*/ 488 w 489"/>
                    <a:gd name="T11" fmla="*/ 593 h 716"/>
                  </a:gdLst>
                  <a:ahLst/>
                  <a:cxnLst>
                    <a:cxn ang="0">
                      <a:pos x="T0" y="T1"/>
                    </a:cxn>
                    <a:cxn ang="0">
                      <a:pos x="T2" y="T3"/>
                    </a:cxn>
                    <a:cxn ang="0">
                      <a:pos x="T4" y="T5"/>
                    </a:cxn>
                    <a:cxn ang="0">
                      <a:pos x="T6" y="T7"/>
                    </a:cxn>
                    <a:cxn ang="0">
                      <a:pos x="T8" y="T9"/>
                    </a:cxn>
                    <a:cxn ang="0">
                      <a:pos x="T10" y="T11"/>
                    </a:cxn>
                  </a:cxnLst>
                  <a:rect l="0" t="0" r="r" b="b"/>
                  <a:pathLst>
                    <a:path w="489" h="716">
                      <a:moveTo>
                        <a:pt x="488" y="593"/>
                      </a:moveTo>
                      <a:lnTo>
                        <a:pt x="488" y="593"/>
                      </a:lnTo>
                      <a:cubicBezTo>
                        <a:pt x="438" y="632"/>
                        <a:pt x="382" y="671"/>
                        <a:pt x="321" y="715"/>
                      </a:cubicBezTo>
                      <a:cubicBezTo>
                        <a:pt x="0" y="55"/>
                        <a:pt x="0" y="55"/>
                        <a:pt x="0" y="55"/>
                      </a:cubicBezTo>
                      <a:cubicBezTo>
                        <a:pt x="72" y="33"/>
                        <a:pt x="138" y="11"/>
                        <a:pt x="199" y="0"/>
                      </a:cubicBezTo>
                      <a:lnTo>
                        <a:pt x="488" y="59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8" name="îŝļïḋe">
                  <a:extLst>
                    <a:ext uri="{FF2B5EF4-FFF2-40B4-BE49-F238E27FC236}">
                      <a16:creationId xmlns:a16="http://schemas.microsoft.com/office/drawing/2014/main" id="{3C54B5EE-04F3-44E6-B128-5E0BAF24E3FE}"/>
                    </a:ext>
                  </a:extLst>
                </p:cNvPr>
                <p:cNvSpPr/>
                <p:nvPr/>
              </p:nvSpPr>
              <p:spPr bwMode="auto">
                <a:xfrm rot="21133775">
                  <a:off x="3364134" y="2824977"/>
                  <a:ext cx="109993" cy="106810"/>
                </a:xfrm>
                <a:custGeom>
                  <a:avLst/>
                  <a:gdLst>
                    <a:gd name="T0" fmla="*/ 0 w 605"/>
                    <a:gd name="T1" fmla="*/ 66 h 588"/>
                    <a:gd name="T2" fmla="*/ 0 w 605"/>
                    <a:gd name="T3" fmla="*/ 66 h 588"/>
                    <a:gd name="T4" fmla="*/ 604 w 605"/>
                    <a:gd name="T5" fmla="*/ 94 h 588"/>
                    <a:gd name="T6" fmla="*/ 255 w 605"/>
                    <a:gd name="T7" fmla="*/ 587 h 588"/>
                    <a:gd name="T8" fmla="*/ 0 w 605"/>
                    <a:gd name="T9" fmla="*/ 66 h 588"/>
                  </a:gdLst>
                  <a:ahLst/>
                  <a:cxnLst>
                    <a:cxn ang="0">
                      <a:pos x="T0" y="T1"/>
                    </a:cxn>
                    <a:cxn ang="0">
                      <a:pos x="T2" y="T3"/>
                    </a:cxn>
                    <a:cxn ang="0">
                      <a:pos x="T4" y="T5"/>
                    </a:cxn>
                    <a:cxn ang="0">
                      <a:pos x="T6" y="T7"/>
                    </a:cxn>
                    <a:cxn ang="0">
                      <a:pos x="T8" y="T9"/>
                    </a:cxn>
                  </a:cxnLst>
                  <a:rect l="0" t="0" r="r" b="b"/>
                  <a:pathLst>
                    <a:path w="605" h="588">
                      <a:moveTo>
                        <a:pt x="0" y="66"/>
                      </a:moveTo>
                      <a:lnTo>
                        <a:pt x="0" y="66"/>
                      </a:lnTo>
                      <a:cubicBezTo>
                        <a:pt x="416" y="0"/>
                        <a:pt x="604" y="94"/>
                        <a:pt x="604" y="94"/>
                      </a:cubicBezTo>
                      <a:cubicBezTo>
                        <a:pt x="604" y="94"/>
                        <a:pt x="566" y="305"/>
                        <a:pt x="255" y="587"/>
                      </a:cubicBezTo>
                      <a:lnTo>
                        <a:pt x="0" y="66"/>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9" name="iṡliḋê">
                  <a:extLst>
                    <a:ext uri="{FF2B5EF4-FFF2-40B4-BE49-F238E27FC236}">
                      <a16:creationId xmlns:a16="http://schemas.microsoft.com/office/drawing/2014/main" id="{11F27FA9-DC11-45FC-9E7C-5B562534A0A5}"/>
                    </a:ext>
                  </a:extLst>
                </p:cNvPr>
                <p:cNvSpPr/>
                <p:nvPr/>
              </p:nvSpPr>
              <p:spPr bwMode="auto">
                <a:xfrm rot="21133775">
                  <a:off x="2978051" y="3107357"/>
                  <a:ext cx="67441" cy="73884"/>
                </a:xfrm>
                <a:custGeom>
                  <a:avLst/>
                  <a:gdLst>
                    <a:gd name="T0" fmla="*/ 0 w 372"/>
                    <a:gd name="T1" fmla="*/ 83 h 406"/>
                    <a:gd name="T2" fmla="*/ 161 w 372"/>
                    <a:gd name="T3" fmla="*/ 405 h 406"/>
                    <a:gd name="T4" fmla="*/ 371 w 372"/>
                    <a:gd name="T5" fmla="*/ 272 h 406"/>
                    <a:gd name="T6" fmla="*/ 238 w 372"/>
                    <a:gd name="T7" fmla="*/ 0 h 406"/>
                    <a:gd name="T8" fmla="*/ 0 w 372"/>
                    <a:gd name="T9" fmla="*/ 83 h 406"/>
                  </a:gdLst>
                  <a:ahLst/>
                  <a:cxnLst>
                    <a:cxn ang="0">
                      <a:pos x="T0" y="T1"/>
                    </a:cxn>
                    <a:cxn ang="0">
                      <a:pos x="T2" y="T3"/>
                    </a:cxn>
                    <a:cxn ang="0">
                      <a:pos x="T4" y="T5"/>
                    </a:cxn>
                    <a:cxn ang="0">
                      <a:pos x="T6" y="T7"/>
                    </a:cxn>
                    <a:cxn ang="0">
                      <a:pos x="T8" y="T9"/>
                    </a:cxn>
                  </a:cxnLst>
                  <a:rect l="0" t="0" r="r" b="b"/>
                  <a:pathLst>
                    <a:path w="372" h="406">
                      <a:moveTo>
                        <a:pt x="0" y="83"/>
                      </a:moveTo>
                      <a:lnTo>
                        <a:pt x="161" y="405"/>
                      </a:lnTo>
                      <a:lnTo>
                        <a:pt x="371" y="272"/>
                      </a:lnTo>
                      <a:lnTo>
                        <a:pt x="238" y="0"/>
                      </a:lnTo>
                      <a:lnTo>
                        <a:pt x="0" y="8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0" name="ïṧḻîḍê">
                  <a:extLst>
                    <a:ext uri="{FF2B5EF4-FFF2-40B4-BE49-F238E27FC236}">
                      <a16:creationId xmlns:a16="http://schemas.microsoft.com/office/drawing/2014/main" id="{E4E428C1-DD6F-41D5-8D9C-1610AA8CB2F1}"/>
                    </a:ext>
                  </a:extLst>
                </p:cNvPr>
                <p:cNvSpPr/>
                <p:nvPr/>
              </p:nvSpPr>
              <p:spPr bwMode="auto">
                <a:xfrm rot="21133775">
                  <a:off x="2916740" y="3131058"/>
                  <a:ext cx="92330" cy="76292"/>
                </a:xfrm>
                <a:custGeom>
                  <a:avLst/>
                  <a:gdLst>
                    <a:gd name="T0" fmla="*/ 354 w 505"/>
                    <a:gd name="T1" fmla="*/ 5 h 417"/>
                    <a:gd name="T2" fmla="*/ 354 w 505"/>
                    <a:gd name="T3" fmla="*/ 5 h 417"/>
                    <a:gd name="T4" fmla="*/ 432 w 505"/>
                    <a:gd name="T5" fmla="*/ 155 h 417"/>
                    <a:gd name="T6" fmla="*/ 504 w 505"/>
                    <a:gd name="T7" fmla="*/ 305 h 417"/>
                    <a:gd name="T8" fmla="*/ 349 w 505"/>
                    <a:gd name="T9" fmla="*/ 416 h 417"/>
                    <a:gd name="T10" fmla="*/ 360 w 505"/>
                    <a:gd name="T11" fmla="*/ 333 h 417"/>
                    <a:gd name="T12" fmla="*/ 0 w 505"/>
                    <a:gd name="T13" fmla="*/ 366 h 417"/>
                    <a:gd name="T14" fmla="*/ 244 w 505"/>
                    <a:gd name="T15" fmla="*/ 100 h 417"/>
                    <a:gd name="T16" fmla="*/ 177 w 505"/>
                    <a:gd name="T17" fmla="*/ 61 h 417"/>
                    <a:gd name="T18" fmla="*/ 354 w 505"/>
                    <a:gd name="T19" fmla="*/ 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417">
                      <a:moveTo>
                        <a:pt x="354" y="5"/>
                      </a:moveTo>
                      <a:lnTo>
                        <a:pt x="354" y="5"/>
                      </a:lnTo>
                      <a:cubicBezTo>
                        <a:pt x="432" y="155"/>
                        <a:pt x="432" y="155"/>
                        <a:pt x="432" y="155"/>
                      </a:cubicBezTo>
                      <a:cubicBezTo>
                        <a:pt x="504" y="305"/>
                        <a:pt x="504" y="305"/>
                        <a:pt x="504" y="305"/>
                      </a:cubicBezTo>
                      <a:cubicBezTo>
                        <a:pt x="504" y="305"/>
                        <a:pt x="449" y="388"/>
                        <a:pt x="349" y="416"/>
                      </a:cubicBezTo>
                      <a:cubicBezTo>
                        <a:pt x="349" y="416"/>
                        <a:pt x="382" y="355"/>
                        <a:pt x="360" y="333"/>
                      </a:cubicBezTo>
                      <a:cubicBezTo>
                        <a:pt x="360" y="333"/>
                        <a:pt x="155" y="416"/>
                        <a:pt x="0" y="366"/>
                      </a:cubicBezTo>
                      <a:cubicBezTo>
                        <a:pt x="55" y="216"/>
                        <a:pt x="244" y="100"/>
                        <a:pt x="244" y="100"/>
                      </a:cubicBezTo>
                      <a:cubicBezTo>
                        <a:pt x="244" y="72"/>
                        <a:pt x="177" y="61"/>
                        <a:pt x="177" y="61"/>
                      </a:cubicBezTo>
                      <a:cubicBezTo>
                        <a:pt x="255" y="0"/>
                        <a:pt x="354" y="5"/>
                        <a:pt x="354" y="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1" name="íṥḷíḍé">
                  <a:extLst>
                    <a:ext uri="{FF2B5EF4-FFF2-40B4-BE49-F238E27FC236}">
                      <a16:creationId xmlns:a16="http://schemas.microsoft.com/office/drawing/2014/main" id="{2BE16FC2-58F7-4E98-A9DF-275AB7E8F922}"/>
                    </a:ext>
                  </a:extLst>
                </p:cNvPr>
                <p:cNvSpPr/>
                <p:nvPr/>
              </p:nvSpPr>
              <p:spPr bwMode="auto">
                <a:xfrm rot="21133775">
                  <a:off x="2936825" y="3131463"/>
                  <a:ext cx="69047" cy="62640"/>
                </a:xfrm>
                <a:custGeom>
                  <a:avLst/>
                  <a:gdLst>
                    <a:gd name="T0" fmla="*/ 266 w 378"/>
                    <a:gd name="T1" fmla="*/ 33 h 345"/>
                    <a:gd name="T2" fmla="*/ 266 w 378"/>
                    <a:gd name="T3" fmla="*/ 33 h 345"/>
                    <a:gd name="T4" fmla="*/ 321 w 378"/>
                    <a:gd name="T5" fmla="*/ 144 h 345"/>
                    <a:gd name="T6" fmla="*/ 377 w 378"/>
                    <a:gd name="T7" fmla="*/ 255 h 345"/>
                    <a:gd name="T8" fmla="*/ 288 w 378"/>
                    <a:gd name="T9" fmla="*/ 344 h 345"/>
                    <a:gd name="T10" fmla="*/ 266 w 378"/>
                    <a:gd name="T11" fmla="*/ 277 h 345"/>
                    <a:gd name="T12" fmla="*/ 0 w 378"/>
                    <a:gd name="T13" fmla="*/ 299 h 345"/>
                    <a:gd name="T14" fmla="*/ 182 w 378"/>
                    <a:gd name="T15" fmla="*/ 105 h 345"/>
                    <a:gd name="T16" fmla="*/ 138 w 378"/>
                    <a:gd name="T17" fmla="*/ 50 h 345"/>
                    <a:gd name="T18" fmla="*/ 266 w 378"/>
                    <a:gd name="T19" fmla="*/ 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266" y="33"/>
                      </a:moveTo>
                      <a:lnTo>
                        <a:pt x="266" y="33"/>
                      </a:lnTo>
                      <a:cubicBezTo>
                        <a:pt x="321" y="144"/>
                        <a:pt x="321" y="144"/>
                        <a:pt x="321" y="144"/>
                      </a:cubicBezTo>
                      <a:cubicBezTo>
                        <a:pt x="377" y="255"/>
                        <a:pt x="377" y="255"/>
                        <a:pt x="377" y="255"/>
                      </a:cubicBezTo>
                      <a:cubicBezTo>
                        <a:pt x="377" y="255"/>
                        <a:pt x="360" y="327"/>
                        <a:pt x="288" y="344"/>
                      </a:cubicBezTo>
                      <a:cubicBezTo>
                        <a:pt x="288" y="344"/>
                        <a:pt x="282" y="294"/>
                        <a:pt x="266" y="277"/>
                      </a:cubicBezTo>
                      <a:cubicBezTo>
                        <a:pt x="266" y="277"/>
                        <a:pt x="116" y="338"/>
                        <a:pt x="0" y="299"/>
                      </a:cubicBezTo>
                      <a:cubicBezTo>
                        <a:pt x="38" y="188"/>
                        <a:pt x="182" y="105"/>
                        <a:pt x="182" y="105"/>
                      </a:cubicBezTo>
                      <a:cubicBezTo>
                        <a:pt x="177" y="83"/>
                        <a:pt x="138" y="50"/>
                        <a:pt x="138" y="50"/>
                      </a:cubicBezTo>
                      <a:cubicBezTo>
                        <a:pt x="199" y="0"/>
                        <a:pt x="266" y="33"/>
                        <a:pt x="266" y="33"/>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2" name="îṥľiḋe">
                  <a:extLst>
                    <a:ext uri="{FF2B5EF4-FFF2-40B4-BE49-F238E27FC236}">
                      <a16:creationId xmlns:a16="http://schemas.microsoft.com/office/drawing/2014/main" id="{0465CA11-623D-4416-9B07-7E2B4C94D2AC}"/>
                    </a:ext>
                  </a:extLst>
                </p:cNvPr>
                <p:cNvSpPr/>
                <p:nvPr/>
              </p:nvSpPr>
              <p:spPr bwMode="auto">
                <a:xfrm rot="21133775">
                  <a:off x="2957461" y="3140829"/>
                  <a:ext cx="43355" cy="39351"/>
                </a:xfrm>
                <a:custGeom>
                  <a:avLst/>
                  <a:gdLst>
                    <a:gd name="T0" fmla="*/ 172 w 239"/>
                    <a:gd name="T1" fmla="*/ 17 h 218"/>
                    <a:gd name="T2" fmla="*/ 172 w 239"/>
                    <a:gd name="T3" fmla="*/ 17 h 218"/>
                    <a:gd name="T4" fmla="*/ 205 w 239"/>
                    <a:gd name="T5" fmla="*/ 89 h 218"/>
                    <a:gd name="T6" fmla="*/ 238 w 239"/>
                    <a:gd name="T7" fmla="*/ 161 h 218"/>
                    <a:gd name="T8" fmla="*/ 183 w 239"/>
                    <a:gd name="T9" fmla="*/ 217 h 218"/>
                    <a:gd name="T10" fmla="*/ 172 w 239"/>
                    <a:gd name="T11" fmla="*/ 172 h 218"/>
                    <a:gd name="T12" fmla="*/ 0 w 239"/>
                    <a:gd name="T13" fmla="*/ 189 h 218"/>
                    <a:gd name="T14" fmla="*/ 116 w 239"/>
                    <a:gd name="T15" fmla="*/ 61 h 218"/>
                    <a:gd name="T16" fmla="*/ 89 w 239"/>
                    <a:gd name="T17" fmla="*/ 28 h 218"/>
                    <a:gd name="T18" fmla="*/ 172 w 239"/>
                    <a:gd name="T19" fmla="*/ 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218">
                      <a:moveTo>
                        <a:pt x="172" y="17"/>
                      </a:moveTo>
                      <a:lnTo>
                        <a:pt x="172" y="17"/>
                      </a:lnTo>
                      <a:cubicBezTo>
                        <a:pt x="205" y="89"/>
                        <a:pt x="205" y="89"/>
                        <a:pt x="205" y="89"/>
                      </a:cubicBezTo>
                      <a:cubicBezTo>
                        <a:pt x="238" y="161"/>
                        <a:pt x="238" y="161"/>
                        <a:pt x="238" y="161"/>
                      </a:cubicBezTo>
                      <a:cubicBezTo>
                        <a:pt x="238" y="161"/>
                        <a:pt x="227" y="200"/>
                        <a:pt x="183" y="217"/>
                      </a:cubicBezTo>
                      <a:cubicBezTo>
                        <a:pt x="183" y="217"/>
                        <a:pt x="183" y="183"/>
                        <a:pt x="172" y="172"/>
                      </a:cubicBezTo>
                      <a:cubicBezTo>
                        <a:pt x="172" y="172"/>
                        <a:pt x="72" y="211"/>
                        <a:pt x="0" y="189"/>
                      </a:cubicBezTo>
                      <a:cubicBezTo>
                        <a:pt x="28" y="117"/>
                        <a:pt x="116" y="61"/>
                        <a:pt x="116" y="61"/>
                      </a:cubicBezTo>
                      <a:cubicBezTo>
                        <a:pt x="116" y="50"/>
                        <a:pt x="89" y="28"/>
                        <a:pt x="89" y="28"/>
                      </a:cubicBezTo>
                      <a:cubicBezTo>
                        <a:pt x="127" y="0"/>
                        <a:pt x="172" y="17"/>
                        <a:pt x="172" y="17"/>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3" name="i$1ïḋé">
                  <a:extLst>
                    <a:ext uri="{FF2B5EF4-FFF2-40B4-BE49-F238E27FC236}">
                      <a16:creationId xmlns:a16="http://schemas.microsoft.com/office/drawing/2014/main" id="{6A6A2756-9B48-4F6D-AFCA-9FCF90B3DCD2}"/>
                    </a:ext>
                  </a:extLst>
                </p:cNvPr>
                <p:cNvSpPr/>
                <p:nvPr/>
              </p:nvSpPr>
              <p:spPr bwMode="auto">
                <a:xfrm rot="21133775">
                  <a:off x="2625415" y="2447778"/>
                  <a:ext cx="601350" cy="214422"/>
                </a:xfrm>
                <a:custGeom>
                  <a:avLst/>
                  <a:gdLst>
                    <a:gd name="T0" fmla="*/ 2202 w 3301"/>
                    <a:gd name="T1" fmla="*/ 77 h 1176"/>
                    <a:gd name="T2" fmla="*/ 2202 w 3301"/>
                    <a:gd name="T3" fmla="*/ 77 h 1176"/>
                    <a:gd name="T4" fmla="*/ 3300 w 3301"/>
                    <a:gd name="T5" fmla="*/ 0 h 1176"/>
                    <a:gd name="T6" fmla="*/ 1392 w 3301"/>
                    <a:gd name="T7" fmla="*/ 1175 h 1176"/>
                    <a:gd name="T8" fmla="*/ 633 w 3301"/>
                    <a:gd name="T9" fmla="*/ 732 h 1176"/>
                    <a:gd name="T10" fmla="*/ 2202 w 3301"/>
                    <a:gd name="T11" fmla="*/ 77 h 1176"/>
                  </a:gdLst>
                  <a:ahLst/>
                  <a:cxnLst>
                    <a:cxn ang="0">
                      <a:pos x="T0" y="T1"/>
                    </a:cxn>
                    <a:cxn ang="0">
                      <a:pos x="T2" y="T3"/>
                    </a:cxn>
                    <a:cxn ang="0">
                      <a:pos x="T4" y="T5"/>
                    </a:cxn>
                    <a:cxn ang="0">
                      <a:pos x="T6" y="T7"/>
                    </a:cxn>
                    <a:cxn ang="0">
                      <a:pos x="T8" y="T9"/>
                    </a:cxn>
                    <a:cxn ang="0">
                      <a:pos x="T10" y="T11"/>
                    </a:cxn>
                  </a:cxnLst>
                  <a:rect l="0" t="0" r="r" b="b"/>
                  <a:pathLst>
                    <a:path w="3301" h="1176">
                      <a:moveTo>
                        <a:pt x="2202" y="77"/>
                      </a:moveTo>
                      <a:lnTo>
                        <a:pt x="2202" y="77"/>
                      </a:lnTo>
                      <a:cubicBezTo>
                        <a:pt x="2202" y="77"/>
                        <a:pt x="2318" y="482"/>
                        <a:pt x="3300" y="0"/>
                      </a:cubicBezTo>
                      <a:cubicBezTo>
                        <a:pt x="1392" y="1175"/>
                        <a:pt x="1392" y="1175"/>
                        <a:pt x="1392" y="1175"/>
                      </a:cubicBezTo>
                      <a:cubicBezTo>
                        <a:pt x="1392" y="1175"/>
                        <a:pt x="1265" y="648"/>
                        <a:pt x="633" y="732"/>
                      </a:cubicBezTo>
                      <a:cubicBezTo>
                        <a:pt x="0" y="820"/>
                        <a:pt x="2202" y="77"/>
                        <a:pt x="2202" y="77"/>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4" name="îŝlïdé">
                  <a:extLst>
                    <a:ext uri="{FF2B5EF4-FFF2-40B4-BE49-F238E27FC236}">
                      <a16:creationId xmlns:a16="http://schemas.microsoft.com/office/drawing/2014/main" id="{AA15BDBA-4E80-42A1-B261-CD4DBCDAAB21}"/>
                    </a:ext>
                  </a:extLst>
                </p:cNvPr>
                <p:cNvSpPr/>
                <p:nvPr/>
              </p:nvSpPr>
              <p:spPr bwMode="auto">
                <a:xfrm rot="21133775">
                  <a:off x="2712412" y="2158669"/>
                  <a:ext cx="1197079" cy="756501"/>
                </a:xfrm>
                <a:custGeom>
                  <a:avLst/>
                  <a:gdLst>
                    <a:gd name="T0" fmla="*/ 6576 w 6577"/>
                    <a:gd name="T1" fmla="*/ 555 h 4154"/>
                    <a:gd name="T2" fmla="*/ 6576 w 6577"/>
                    <a:gd name="T3" fmla="*/ 555 h 4154"/>
                    <a:gd name="T4" fmla="*/ 3038 w 6577"/>
                    <a:gd name="T5" fmla="*/ 1192 h 4154"/>
                    <a:gd name="T6" fmla="*/ 0 w 6577"/>
                    <a:gd name="T7" fmla="*/ 3371 h 4154"/>
                    <a:gd name="T8" fmla="*/ 161 w 6577"/>
                    <a:gd name="T9" fmla="*/ 3698 h 4154"/>
                    <a:gd name="T10" fmla="*/ 321 w 6577"/>
                    <a:gd name="T11" fmla="*/ 4031 h 4154"/>
                    <a:gd name="T12" fmla="*/ 3903 w 6577"/>
                    <a:gd name="T13" fmla="*/ 2961 h 4154"/>
                    <a:gd name="T14" fmla="*/ 6576 w 6577"/>
                    <a:gd name="T15" fmla="*/ 555 h 4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77" h="4154">
                      <a:moveTo>
                        <a:pt x="6576" y="555"/>
                      </a:moveTo>
                      <a:lnTo>
                        <a:pt x="6576" y="555"/>
                      </a:lnTo>
                      <a:cubicBezTo>
                        <a:pt x="6576" y="555"/>
                        <a:pt x="5472" y="0"/>
                        <a:pt x="3038" y="1192"/>
                      </a:cubicBezTo>
                      <a:cubicBezTo>
                        <a:pt x="604" y="2390"/>
                        <a:pt x="0" y="3371"/>
                        <a:pt x="0" y="3371"/>
                      </a:cubicBezTo>
                      <a:cubicBezTo>
                        <a:pt x="161" y="3698"/>
                        <a:pt x="161" y="3698"/>
                        <a:pt x="161" y="3698"/>
                      </a:cubicBezTo>
                      <a:cubicBezTo>
                        <a:pt x="321" y="4031"/>
                        <a:pt x="321" y="4031"/>
                        <a:pt x="321" y="4031"/>
                      </a:cubicBezTo>
                      <a:cubicBezTo>
                        <a:pt x="321" y="4031"/>
                        <a:pt x="1469" y="4153"/>
                        <a:pt x="3903" y="2961"/>
                      </a:cubicBezTo>
                      <a:cubicBezTo>
                        <a:pt x="6343" y="1763"/>
                        <a:pt x="6576" y="555"/>
                        <a:pt x="6576" y="555"/>
                      </a:cubicBezTo>
                    </a:path>
                  </a:pathLst>
                </a:custGeom>
                <a:grpFill/>
                <a:ln>
                  <a:noFill/>
                </a:ln>
                <a:effectLst/>
                <a:extLst/>
              </p:spPr>
              <p:txBody>
                <a:bodyPr wrap="none" lIns="57134" tIns="28567" rIns="57134" bIns="28567" anchor="ctr"/>
                <a:lstStyle/>
                <a:p>
                  <a:endParaRPr lang="en-US" sz="1280" dirty="0"/>
                </a:p>
              </p:txBody>
            </p:sp>
            <p:sp>
              <p:nvSpPr>
                <p:cNvPr id="35" name="iṡļíḓé">
                  <a:extLst>
                    <a:ext uri="{FF2B5EF4-FFF2-40B4-BE49-F238E27FC236}">
                      <a16:creationId xmlns:a16="http://schemas.microsoft.com/office/drawing/2014/main" id="{42372581-2308-4757-9F52-7B8A1B47005D}"/>
                    </a:ext>
                  </a:extLst>
                </p:cNvPr>
                <p:cNvSpPr/>
                <p:nvPr/>
              </p:nvSpPr>
              <p:spPr bwMode="auto">
                <a:xfrm rot="21133775">
                  <a:off x="2842142" y="2661946"/>
                  <a:ext cx="192689" cy="270637"/>
                </a:xfrm>
                <a:custGeom>
                  <a:avLst/>
                  <a:gdLst>
                    <a:gd name="T0" fmla="*/ 571 w 1060"/>
                    <a:gd name="T1" fmla="*/ 1486 h 1487"/>
                    <a:gd name="T2" fmla="*/ 571 w 1060"/>
                    <a:gd name="T3" fmla="*/ 1486 h 1487"/>
                    <a:gd name="T4" fmla="*/ 1059 w 1060"/>
                    <a:gd name="T5" fmla="*/ 1381 h 1487"/>
                    <a:gd name="T6" fmla="*/ 382 w 1060"/>
                    <a:gd name="T7" fmla="*/ 0 h 1487"/>
                    <a:gd name="T8" fmla="*/ 0 w 1060"/>
                    <a:gd name="T9" fmla="*/ 316 h 1487"/>
                    <a:gd name="T10" fmla="*/ 571 w 1060"/>
                    <a:gd name="T11" fmla="*/ 1486 h 1487"/>
                  </a:gdLst>
                  <a:ahLst/>
                  <a:cxnLst>
                    <a:cxn ang="0">
                      <a:pos x="T0" y="T1"/>
                    </a:cxn>
                    <a:cxn ang="0">
                      <a:pos x="T2" y="T3"/>
                    </a:cxn>
                    <a:cxn ang="0">
                      <a:pos x="T4" y="T5"/>
                    </a:cxn>
                    <a:cxn ang="0">
                      <a:pos x="T6" y="T7"/>
                    </a:cxn>
                    <a:cxn ang="0">
                      <a:pos x="T8" y="T9"/>
                    </a:cxn>
                    <a:cxn ang="0">
                      <a:pos x="T10" y="T11"/>
                    </a:cxn>
                  </a:cxnLst>
                  <a:rect l="0" t="0" r="r" b="b"/>
                  <a:pathLst>
                    <a:path w="1060" h="1487">
                      <a:moveTo>
                        <a:pt x="571" y="1486"/>
                      </a:moveTo>
                      <a:lnTo>
                        <a:pt x="571" y="1486"/>
                      </a:lnTo>
                      <a:cubicBezTo>
                        <a:pt x="715" y="1458"/>
                        <a:pt x="876" y="1425"/>
                        <a:pt x="1059" y="1381"/>
                      </a:cubicBezTo>
                      <a:cubicBezTo>
                        <a:pt x="382" y="0"/>
                        <a:pt x="382" y="0"/>
                        <a:pt x="382" y="0"/>
                      </a:cubicBezTo>
                      <a:cubicBezTo>
                        <a:pt x="232" y="117"/>
                        <a:pt x="105" y="222"/>
                        <a:pt x="0" y="316"/>
                      </a:cubicBezTo>
                      <a:lnTo>
                        <a:pt x="571" y="1486"/>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6" name="îṩḻïḓé">
                  <a:extLst>
                    <a:ext uri="{FF2B5EF4-FFF2-40B4-BE49-F238E27FC236}">
                      <a16:creationId xmlns:a16="http://schemas.microsoft.com/office/drawing/2014/main" id="{0C3BF2D9-F26D-4A6D-83CB-051A70A64D93}"/>
                    </a:ext>
                  </a:extLst>
                </p:cNvPr>
                <p:cNvSpPr/>
                <p:nvPr/>
              </p:nvSpPr>
              <p:spPr bwMode="auto">
                <a:xfrm rot="21133775">
                  <a:off x="3619268" y="2155651"/>
                  <a:ext cx="260933" cy="257788"/>
                </a:xfrm>
                <a:custGeom>
                  <a:avLst/>
                  <a:gdLst>
                    <a:gd name="T0" fmla="*/ 616 w 1432"/>
                    <a:gd name="T1" fmla="*/ 1414 h 1415"/>
                    <a:gd name="T2" fmla="*/ 616 w 1432"/>
                    <a:gd name="T3" fmla="*/ 1414 h 1415"/>
                    <a:gd name="T4" fmla="*/ 1431 w 1432"/>
                    <a:gd name="T5" fmla="*/ 233 h 1415"/>
                    <a:gd name="T6" fmla="*/ 0 w 1432"/>
                    <a:gd name="T7" fmla="*/ 155 h 1415"/>
                    <a:gd name="T8" fmla="*/ 616 w 1432"/>
                    <a:gd name="T9" fmla="*/ 1414 h 1415"/>
                  </a:gdLst>
                  <a:ahLst/>
                  <a:cxnLst>
                    <a:cxn ang="0">
                      <a:pos x="T0" y="T1"/>
                    </a:cxn>
                    <a:cxn ang="0">
                      <a:pos x="T2" y="T3"/>
                    </a:cxn>
                    <a:cxn ang="0">
                      <a:pos x="T4" y="T5"/>
                    </a:cxn>
                    <a:cxn ang="0">
                      <a:pos x="T6" y="T7"/>
                    </a:cxn>
                    <a:cxn ang="0">
                      <a:pos x="T8" y="T9"/>
                    </a:cxn>
                  </a:cxnLst>
                  <a:rect l="0" t="0" r="r" b="b"/>
                  <a:pathLst>
                    <a:path w="1432" h="1415">
                      <a:moveTo>
                        <a:pt x="616" y="1414"/>
                      </a:moveTo>
                      <a:lnTo>
                        <a:pt x="616" y="1414"/>
                      </a:lnTo>
                      <a:cubicBezTo>
                        <a:pt x="1337" y="737"/>
                        <a:pt x="1431" y="233"/>
                        <a:pt x="1431" y="233"/>
                      </a:cubicBezTo>
                      <a:cubicBezTo>
                        <a:pt x="1431" y="233"/>
                        <a:pt x="976" y="0"/>
                        <a:pt x="0" y="155"/>
                      </a:cubicBezTo>
                      <a:lnTo>
                        <a:pt x="616" y="1414"/>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7" name="î$ľiḍé">
                  <a:extLst>
                    <a:ext uri="{FF2B5EF4-FFF2-40B4-BE49-F238E27FC236}">
                      <a16:creationId xmlns:a16="http://schemas.microsoft.com/office/drawing/2014/main" id="{65130E07-4DF3-44A5-B4C1-BF6EB9F7FBC9}"/>
                    </a:ext>
                  </a:extLst>
                </p:cNvPr>
                <p:cNvSpPr/>
                <p:nvPr/>
              </p:nvSpPr>
              <p:spPr bwMode="auto">
                <a:xfrm rot="21133775">
                  <a:off x="2643360" y="2293166"/>
                  <a:ext cx="485736" cy="307579"/>
                </a:xfrm>
                <a:custGeom>
                  <a:avLst/>
                  <a:gdLst>
                    <a:gd name="T0" fmla="*/ 2667 w 2668"/>
                    <a:gd name="T1" fmla="*/ 227 h 1687"/>
                    <a:gd name="T2" fmla="*/ 2667 w 2668"/>
                    <a:gd name="T3" fmla="*/ 227 h 1687"/>
                    <a:gd name="T4" fmla="*/ 1236 w 2668"/>
                    <a:gd name="T5" fmla="*/ 482 h 1687"/>
                    <a:gd name="T6" fmla="*/ 0 w 2668"/>
                    <a:gd name="T7" fmla="*/ 1364 h 1687"/>
                    <a:gd name="T8" fmla="*/ 66 w 2668"/>
                    <a:gd name="T9" fmla="*/ 1497 h 1687"/>
                    <a:gd name="T10" fmla="*/ 133 w 2668"/>
                    <a:gd name="T11" fmla="*/ 1636 h 1687"/>
                    <a:gd name="T12" fmla="*/ 1586 w 2668"/>
                    <a:gd name="T13" fmla="*/ 1198 h 1687"/>
                    <a:gd name="T14" fmla="*/ 2667 w 2668"/>
                    <a:gd name="T15" fmla="*/ 227 h 16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7">
                      <a:moveTo>
                        <a:pt x="2667" y="227"/>
                      </a:moveTo>
                      <a:lnTo>
                        <a:pt x="2667" y="227"/>
                      </a:lnTo>
                      <a:cubicBezTo>
                        <a:pt x="2667" y="227"/>
                        <a:pt x="2223" y="0"/>
                        <a:pt x="1236" y="482"/>
                      </a:cubicBezTo>
                      <a:cubicBezTo>
                        <a:pt x="249" y="970"/>
                        <a:pt x="0" y="1364"/>
                        <a:pt x="0" y="1364"/>
                      </a:cubicBezTo>
                      <a:cubicBezTo>
                        <a:pt x="66" y="1497"/>
                        <a:pt x="66" y="1497"/>
                        <a:pt x="66" y="1497"/>
                      </a:cubicBezTo>
                      <a:cubicBezTo>
                        <a:pt x="133" y="1636"/>
                        <a:pt x="133" y="1636"/>
                        <a:pt x="133" y="1636"/>
                      </a:cubicBezTo>
                      <a:cubicBezTo>
                        <a:pt x="133" y="1636"/>
                        <a:pt x="599" y="1686"/>
                        <a:pt x="1586" y="1198"/>
                      </a:cubicBezTo>
                      <a:cubicBezTo>
                        <a:pt x="2573" y="715"/>
                        <a:pt x="2667" y="227"/>
                        <a:pt x="2667" y="227"/>
                      </a:cubicBezTo>
                    </a:path>
                  </a:pathLst>
                </a:custGeom>
                <a:grpFill/>
                <a:ln>
                  <a:noFill/>
                </a:ln>
                <a:effectLst/>
                <a:extLst/>
              </p:spPr>
              <p:txBody>
                <a:bodyPr wrap="none" lIns="57134" tIns="28567" rIns="57134" bIns="28567" anchor="ctr"/>
                <a:lstStyle/>
                <a:p>
                  <a:endParaRPr lang="en-US" sz="1280" dirty="0"/>
                </a:p>
              </p:txBody>
            </p:sp>
            <p:sp>
              <p:nvSpPr>
                <p:cNvPr id="38" name="îs1iďe">
                  <a:extLst>
                    <a:ext uri="{FF2B5EF4-FFF2-40B4-BE49-F238E27FC236}">
                      <a16:creationId xmlns:a16="http://schemas.microsoft.com/office/drawing/2014/main" id="{BD9ECFF4-6038-4AF3-8AA4-B2F38AE69DC9}"/>
                    </a:ext>
                  </a:extLst>
                </p:cNvPr>
                <p:cNvSpPr/>
                <p:nvPr/>
              </p:nvSpPr>
              <p:spPr bwMode="auto">
                <a:xfrm rot="21133775">
                  <a:off x="2945996" y="2321011"/>
                  <a:ext cx="89921" cy="130099"/>
                </a:xfrm>
                <a:custGeom>
                  <a:avLst/>
                  <a:gdLst>
                    <a:gd name="T0" fmla="*/ 200 w 494"/>
                    <a:gd name="T1" fmla="*/ 0 h 716"/>
                    <a:gd name="T2" fmla="*/ 200 w 494"/>
                    <a:gd name="T3" fmla="*/ 0 h 716"/>
                    <a:gd name="T4" fmla="*/ 0 w 494"/>
                    <a:gd name="T5" fmla="*/ 55 h 716"/>
                    <a:gd name="T6" fmla="*/ 322 w 494"/>
                    <a:gd name="T7" fmla="*/ 715 h 716"/>
                    <a:gd name="T8" fmla="*/ 493 w 494"/>
                    <a:gd name="T9" fmla="*/ 593 h 716"/>
                    <a:gd name="T10" fmla="*/ 200 w 494"/>
                    <a:gd name="T11" fmla="*/ 0 h 716"/>
                  </a:gdLst>
                  <a:ahLst/>
                  <a:cxnLst>
                    <a:cxn ang="0">
                      <a:pos x="T0" y="T1"/>
                    </a:cxn>
                    <a:cxn ang="0">
                      <a:pos x="T2" y="T3"/>
                    </a:cxn>
                    <a:cxn ang="0">
                      <a:pos x="T4" y="T5"/>
                    </a:cxn>
                    <a:cxn ang="0">
                      <a:pos x="T6" y="T7"/>
                    </a:cxn>
                    <a:cxn ang="0">
                      <a:pos x="T8" y="T9"/>
                    </a:cxn>
                    <a:cxn ang="0">
                      <a:pos x="T10" y="T11"/>
                    </a:cxn>
                  </a:cxnLst>
                  <a:rect l="0" t="0" r="r" b="b"/>
                  <a:pathLst>
                    <a:path w="494" h="716">
                      <a:moveTo>
                        <a:pt x="200" y="0"/>
                      </a:moveTo>
                      <a:lnTo>
                        <a:pt x="200" y="0"/>
                      </a:lnTo>
                      <a:cubicBezTo>
                        <a:pt x="139" y="17"/>
                        <a:pt x="72" y="33"/>
                        <a:pt x="0" y="55"/>
                      </a:cubicBezTo>
                      <a:cubicBezTo>
                        <a:pt x="322" y="715"/>
                        <a:pt x="322" y="715"/>
                        <a:pt x="322" y="715"/>
                      </a:cubicBezTo>
                      <a:cubicBezTo>
                        <a:pt x="383" y="676"/>
                        <a:pt x="444" y="632"/>
                        <a:pt x="493" y="593"/>
                      </a:cubicBezTo>
                      <a:lnTo>
                        <a:pt x="200" y="0"/>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9" name="îšļíďé">
                  <a:extLst>
                    <a:ext uri="{FF2B5EF4-FFF2-40B4-BE49-F238E27FC236}">
                      <a16:creationId xmlns:a16="http://schemas.microsoft.com/office/drawing/2014/main" id="{C355AD15-56E2-4952-945F-F9CE42816CE7}"/>
                    </a:ext>
                  </a:extLst>
                </p:cNvPr>
                <p:cNvSpPr/>
                <p:nvPr/>
              </p:nvSpPr>
              <p:spPr bwMode="auto">
                <a:xfrm rot="21133775">
                  <a:off x="3007753" y="2291707"/>
                  <a:ext cx="109191" cy="106810"/>
                </a:xfrm>
                <a:custGeom>
                  <a:avLst/>
                  <a:gdLst>
                    <a:gd name="T0" fmla="*/ 255 w 600"/>
                    <a:gd name="T1" fmla="*/ 587 h 588"/>
                    <a:gd name="T2" fmla="*/ 255 w 600"/>
                    <a:gd name="T3" fmla="*/ 587 h 588"/>
                    <a:gd name="T4" fmla="*/ 599 w 600"/>
                    <a:gd name="T5" fmla="*/ 99 h 588"/>
                    <a:gd name="T6" fmla="*/ 0 w 600"/>
                    <a:gd name="T7" fmla="*/ 72 h 588"/>
                    <a:gd name="T8" fmla="*/ 255 w 600"/>
                    <a:gd name="T9" fmla="*/ 587 h 588"/>
                  </a:gdLst>
                  <a:ahLst/>
                  <a:cxnLst>
                    <a:cxn ang="0">
                      <a:pos x="T0" y="T1"/>
                    </a:cxn>
                    <a:cxn ang="0">
                      <a:pos x="T2" y="T3"/>
                    </a:cxn>
                    <a:cxn ang="0">
                      <a:pos x="T4" y="T5"/>
                    </a:cxn>
                    <a:cxn ang="0">
                      <a:pos x="T6" y="T7"/>
                    </a:cxn>
                    <a:cxn ang="0">
                      <a:pos x="T8" y="T9"/>
                    </a:cxn>
                  </a:cxnLst>
                  <a:rect l="0" t="0" r="r" b="b"/>
                  <a:pathLst>
                    <a:path w="600" h="588">
                      <a:moveTo>
                        <a:pt x="255" y="587"/>
                      </a:moveTo>
                      <a:lnTo>
                        <a:pt x="255" y="587"/>
                      </a:lnTo>
                      <a:cubicBezTo>
                        <a:pt x="560" y="310"/>
                        <a:pt x="599" y="99"/>
                        <a:pt x="599" y="99"/>
                      </a:cubicBezTo>
                      <a:cubicBezTo>
                        <a:pt x="599" y="99"/>
                        <a:pt x="410" y="0"/>
                        <a:pt x="0" y="72"/>
                      </a:cubicBezTo>
                      <a:lnTo>
                        <a:pt x="255" y="587"/>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0" name="îṥľiḋê">
                  <a:extLst>
                    <a:ext uri="{FF2B5EF4-FFF2-40B4-BE49-F238E27FC236}">
                      <a16:creationId xmlns:a16="http://schemas.microsoft.com/office/drawing/2014/main" id="{DAF59052-7F9F-46DD-809E-8D00F5FE57DC}"/>
                    </a:ext>
                  </a:extLst>
                </p:cNvPr>
                <p:cNvSpPr/>
                <p:nvPr/>
              </p:nvSpPr>
              <p:spPr bwMode="auto">
                <a:xfrm rot="21133775">
                  <a:off x="3396806" y="2317805"/>
                  <a:ext cx="215169" cy="215225"/>
                </a:xfrm>
                <a:custGeom>
                  <a:avLst/>
                  <a:gdLst>
                    <a:gd name="T0" fmla="*/ 821 w 1182"/>
                    <a:gd name="T1" fmla="*/ 1054 h 1182"/>
                    <a:gd name="T2" fmla="*/ 821 w 1182"/>
                    <a:gd name="T3" fmla="*/ 1054 h 1182"/>
                    <a:gd name="T4" fmla="*/ 128 w 1182"/>
                    <a:gd name="T5" fmla="*/ 821 h 1182"/>
                    <a:gd name="T6" fmla="*/ 361 w 1182"/>
                    <a:gd name="T7" fmla="*/ 122 h 1182"/>
                    <a:gd name="T8" fmla="*/ 1059 w 1182"/>
                    <a:gd name="T9" fmla="*/ 361 h 1182"/>
                    <a:gd name="T10" fmla="*/ 821 w 1182"/>
                    <a:gd name="T11" fmla="*/ 1054 h 1182"/>
                  </a:gdLst>
                  <a:ahLst/>
                  <a:cxnLst>
                    <a:cxn ang="0">
                      <a:pos x="T0" y="T1"/>
                    </a:cxn>
                    <a:cxn ang="0">
                      <a:pos x="T2" y="T3"/>
                    </a:cxn>
                    <a:cxn ang="0">
                      <a:pos x="T4" y="T5"/>
                    </a:cxn>
                    <a:cxn ang="0">
                      <a:pos x="T6" y="T7"/>
                    </a:cxn>
                    <a:cxn ang="0">
                      <a:pos x="T8" y="T9"/>
                    </a:cxn>
                    <a:cxn ang="0">
                      <a:pos x="T10" y="T11"/>
                    </a:cxn>
                  </a:cxnLst>
                  <a:rect l="0" t="0" r="r" b="b"/>
                  <a:pathLst>
                    <a:path w="1182" h="1182">
                      <a:moveTo>
                        <a:pt x="821" y="1054"/>
                      </a:moveTo>
                      <a:lnTo>
                        <a:pt x="821" y="1054"/>
                      </a:lnTo>
                      <a:cubicBezTo>
                        <a:pt x="560" y="1181"/>
                        <a:pt x="250" y="1076"/>
                        <a:pt x="128" y="821"/>
                      </a:cubicBezTo>
                      <a:cubicBezTo>
                        <a:pt x="0" y="560"/>
                        <a:pt x="105" y="250"/>
                        <a:pt x="361" y="122"/>
                      </a:cubicBezTo>
                      <a:cubicBezTo>
                        <a:pt x="621" y="0"/>
                        <a:pt x="932" y="106"/>
                        <a:pt x="1059" y="361"/>
                      </a:cubicBezTo>
                      <a:cubicBezTo>
                        <a:pt x="1181" y="621"/>
                        <a:pt x="1076" y="932"/>
                        <a:pt x="821" y="1054"/>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1" name="isḷïḍê">
                  <a:extLst>
                    <a:ext uri="{FF2B5EF4-FFF2-40B4-BE49-F238E27FC236}">
                      <a16:creationId xmlns:a16="http://schemas.microsoft.com/office/drawing/2014/main" id="{A6A7BD6E-289C-44A6-806C-B3AF3F88AC8B}"/>
                    </a:ext>
                  </a:extLst>
                </p:cNvPr>
                <p:cNvSpPr/>
                <p:nvPr/>
              </p:nvSpPr>
              <p:spPr bwMode="auto">
                <a:xfrm rot="21133775">
                  <a:off x="3424046" y="2343454"/>
                  <a:ext cx="161377" cy="163025"/>
                </a:xfrm>
                <a:custGeom>
                  <a:avLst/>
                  <a:gdLst>
                    <a:gd name="T0" fmla="*/ 615 w 888"/>
                    <a:gd name="T1" fmla="*/ 792 h 893"/>
                    <a:gd name="T2" fmla="*/ 615 w 888"/>
                    <a:gd name="T3" fmla="*/ 792 h 893"/>
                    <a:gd name="T4" fmla="*/ 94 w 888"/>
                    <a:gd name="T5" fmla="*/ 615 h 893"/>
                    <a:gd name="T6" fmla="*/ 271 w 888"/>
                    <a:gd name="T7" fmla="*/ 94 h 893"/>
                    <a:gd name="T8" fmla="*/ 793 w 888"/>
                    <a:gd name="T9" fmla="*/ 277 h 893"/>
                    <a:gd name="T10" fmla="*/ 615 w 888"/>
                    <a:gd name="T11" fmla="*/ 792 h 893"/>
                  </a:gdLst>
                  <a:ahLst/>
                  <a:cxnLst>
                    <a:cxn ang="0">
                      <a:pos x="T0" y="T1"/>
                    </a:cxn>
                    <a:cxn ang="0">
                      <a:pos x="T2" y="T3"/>
                    </a:cxn>
                    <a:cxn ang="0">
                      <a:pos x="T4" y="T5"/>
                    </a:cxn>
                    <a:cxn ang="0">
                      <a:pos x="T6" y="T7"/>
                    </a:cxn>
                    <a:cxn ang="0">
                      <a:pos x="T8" y="T9"/>
                    </a:cxn>
                    <a:cxn ang="0">
                      <a:pos x="T10" y="T11"/>
                    </a:cxn>
                  </a:cxnLst>
                  <a:rect l="0" t="0" r="r" b="b"/>
                  <a:pathLst>
                    <a:path w="888" h="893">
                      <a:moveTo>
                        <a:pt x="615" y="792"/>
                      </a:moveTo>
                      <a:lnTo>
                        <a:pt x="615" y="792"/>
                      </a:lnTo>
                      <a:cubicBezTo>
                        <a:pt x="421" y="892"/>
                        <a:pt x="188" y="809"/>
                        <a:pt x="94" y="615"/>
                      </a:cubicBezTo>
                      <a:cubicBezTo>
                        <a:pt x="0" y="426"/>
                        <a:pt x="78" y="188"/>
                        <a:pt x="271" y="94"/>
                      </a:cubicBezTo>
                      <a:cubicBezTo>
                        <a:pt x="466" y="0"/>
                        <a:pt x="699" y="83"/>
                        <a:pt x="793" y="277"/>
                      </a:cubicBezTo>
                      <a:cubicBezTo>
                        <a:pt x="887" y="465"/>
                        <a:pt x="804" y="698"/>
                        <a:pt x="615" y="792"/>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2" name="iśľîḋe">
                  <a:extLst>
                    <a:ext uri="{FF2B5EF4-FFF2-40B4-BE49-F238E27FC236}">
                      <a16:creationId xmlns:a16="http://schemas.microsoft.com/office/drawing/2014/main" id="{1D05569F-A82A-4099-8F72-093CC4DF9AF3}"/>
                    </a:ext>
                  </a:extLst>
                </p:cNvPr>
                <p:cNvSpPr/>
                <p:nvPr/>
              </p:nvSpPr>
              <p:spPr bwMode="auto">
                <a:xfrm rot="21133775">
                  <a:off x="2713466" y="2849413"/>
                  <a:ext cx="105979" cy="153388"/>
                </a:xfrm>
                <a:custGeom>
                  <a:avLst/>
                  <a:gdLst>
                    <a:gd name="T0" fmla="*/ 393 w 583"/>
                    <a:gd name="T1" fmla="*/ 843 h 844"/>
                    <a:gd name="T2" fmla="*/ 0 w 583"/>
                    <a:gd name="T3" fmla="*/ 44 h 844"/>
                    <a:gd name="T4" fmla="*/ 255 w 583"/>
                    <a:gd name="T5" fmla="*/ 0 h 844"/>
                    <a:gd name="T6" fmla="*/ 582 w 583"/>
                    <a:gd name="T7" fmla="*/ 665 h 844"/>
                    <a:gd name="T8" fmla="*/ 393 w 583"/>
                    <a:gd name="T9" fmla="*/ 843 h 844"/>
                  </a:gdLst>
                  <a:ahLst/>
                  <a:cxnLst>
                    <a:cxn ang="0">
                      <a:pos x="T0" y="T1"/>
                    </a:cxn>
                    <a:cxn ang="0">
                      <a:pos x="T2" y="T3"/>
                    </a:cxn>
                    <a:cxn ang="0">
                      <a:pos x="T4" y="T5"/>
                    </a:cxn>
                    <a:cxn ang="0">
                      <a:pos x="T6" y="T7"/>
                    </a:cxn>
                    <a:cxn ang="0">
                      <a:pos x="T8" y="T9"/>
                    </a:cxn>
                  </a:cxnLst>
                  <a:rect l="0" t="0" r="r" b="b"/>
                  <a:pathLst>
                    <a:path w="583" h="844">
                      <a:moveTo>
                        <a:pt x="393" y="843"/>
                      </a:moveTo>
                      <a:lnTo>
                        <a:pt x="0" y="44"/>
                      </a:lnTo>
                      <a:lnTo>
                        <a:pt x="255" y="0"/>
                      </a:lnTo>
                      <a:lnTo>
                        <a:pt x="582" y="665"/>
                      </a:lnTo>
                      <a:lnTo>
                        <a:pt x="393" y="84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3" name="iŝľîḋê">
                  <a:extLst>
                    <a:ext uri="{FF2B5EF4-FFF2-40B4-BE49-F238E27FC236}">
                      <a16:creationId xmlns:a16="http://schemas.microsoft.com/office/drawing/2014/main" id="{C0440A98-6D3F-4AA0-A8F5-C1E1A7DF474A}"/>
                    </a:ext>
                  </a:extLst>
                </p:cNvPr>
                <p:cNvSpPr/>
                <p:nvPr/>
              </p:nvSpPr>
              <p:spPr bwMode="auto">
                <a:xfrm rot="21133775">
                  <a:off x="2620876" y="2574197"/>
                  <a:ext cx="66639" cy="73884"/>
                </a:xfrm>
                <a:custGeom>
                  <a:avLst/>
                  <a:gdLst>
                    <a:gd name="T0" fmla="*/ 155 w 367"/>
                    <a:gd name="T1" fmla="*/ 405 h 406"/>
                    <a:gd name="T2" fmla="*/ 0 w 367"/>
                    <a:gd name="T3" fmla="*/ 83 h 406"/>
                    <a:gd name="T4" fmla="*/ 233 w 367"/>
                    <a:gd name="T5" fmla="*/ 0 h 406"/>
                    <a:gd name="T6" fmla="*/ 366 w 367"/>
                    <a:gd name="T7" fmla="*/ 272 h 406"/>
                    <a:gd name="T8" fmla="*/ 155 w 367"/>
                    <a:gd name="T9" fmla="*/ 405 h 406"/>
                  </a:gdLst>
                  <a:ahLst/>
                  <a:cxnLst>
                    <a:cxn ang="0">
                      <a:pos x="T0" y="T1"/>
                    </a:cxn>
                    <a:cxn ang="0">
                      <a:pos x="T2" y="T3"/>
                    </a:cxn>
                    <a:cxn ang="0">
                      <a:pos x="T4" y="T5"/>
                    </a:cxn>
                    <a:cxn ang="0">
                      <a:pos x="T6" y="T7"/>
                    </a:cxn>
                    <a:cxn ang="0">
                      <a:pos x="T8" y="T9"/>
                    </a:cxn>
                  </a:cxnLst>
                  <a:rect l="0" t="0" r="r" b="b"/>
                  <a:pathLst>
                    <a:path w="367" h="406">
                      <a:moveTo>
                        <a:pt x="155" y="405"/>
                      </a:moveTo>
                      <a:lnTo>
                        <a:pt x="0" y="83"/>
                      </a:lnTo>
                      <a:lnTo>
                        <a:pt x="233" y="0"/>
                      </a:lnTo>
                      <a:lnTo>
                        <a:pt x="366" y="272"/>
                      </a:lnTo>
                      <a:lnTo>
                        <a:pt x="155" y="405"/>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4" name="îşľíḓê">
                  <a:extLst>
                    <a:ext uri="{FF2B5EF4-FFF2-40B4-BE49-F238E27FC236}">
                      <a16:creationId xmlns:a16="http://schemas.microsoft.com/office/drawing/2014/main" id="{5550C84D-E5FE-4F87-AB4B-4336BBAAC332}"/>
                    </a:ext>
                  </a:extLst>
                </p:cNvPr>
                <p:cNvSpPr/>
                <p:nvPr/>
              </p:nvSpPr>
              <p:spPr bwMode="auto">
                <a:xfrm rot="21133775">
                  <a:off x="2578010" y="2878149"/>
                  <a:ext cx="206337" cy="170253"/>
                </a:xfrm>
                <a:custGeom>
                  <a:avLst/>
                  <a:gdLst>
                    <a:gd name="T0" fmla="*/ 1131 w 1132"/>
                    <a:gd name="T1" fmla="*/ 688 h 933"/>
                    <a:gd name="T2" fmla="*/ 1131 w 1132"/>
                    <a:gd name="T3" fmla="*/ 688 h 933"/>
                    <a:gd name="T4" fmla="*/ 965 w 1132"/>
                    <a:gd name="T5" fmla="*/ 349 h 933"/>
                    <a:gd name="T6" fmla="*/ 798 w 1132"/>
                    <a:gd name="T7" fmla="*/ 11 h 933"/>
                    <a:gd name="T8" fmla="*/ 394 w 1132"/>
                    <a:gd name="T9" fmla="*/ 133 h 933"/>
                    <a:gd name="T10" fmla="*/ 549 w 1132"/>
                    <a:gd name="T11" fmla="*/ 227 h 933"/>
                    <a:gd name="T12" fmla="*/ 0 w 1132"/>
                    <a:gd name="T13" fmla="*/ 821 h 933"/>
                    <a:gd name="T14" fmla="*/ 804 w 1132"/>
                    <a:gd name="T15" fmla="*/ 749 h 933"/>
                    <a:gd name="T16" fmla="*/ 787 w 1132"/>
                    <a:gd name="T17" fmla="*/ 932 h 933"/>
                    <a:gd name="T18" fmla="*/ 1131 w 1132"/>
                    <a:gd name="T19" fmla="*/ 688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2" h="933">
                      <a:moveTo>
                        <a:pt x="1131" y="688"/>
                      </a:moveTo>
                      <a:lnTo>
                        <a:pt x="1131" y="688"/>
                      </a:lnTo>
                      <a:cubicBezTo>
                        <a:pt x="965" y="349"/>
                        <a:pt x="965" y="349"/>
                        <a:pt x="965" y="349"/>
                      </a:cubicBezTo>
                      <a:cubicBezTo>
                        <a:pt x="798" y="11"/>
                        <a:pt x="798" y="11"/>
                        <a:pt x="798" y="11"/>
                      </a:cubicBezTo>
                      <a:cubicBezTo>
                        <a:pt x="798" y="11"/>
                        <a:pt x="576" y="0"/>
                        <a:pt x="394" y="133"/>
                      </a:cubicBezTo>
                      <a:cubicBezTo>
                        <a:pt x="394" y="133"/>
                        <a:pt x="543" y="161"/>
                        <a:pt x="549" y="227"/>
                      </a:cubicBezTo>
                      <a:cubicBezTo>
                        <a:pt x="549" y="227"/>
                        <a:pt x="127" y="482"/>
                        <a:pt x="0" y="821"/>
                      </a:cubicBezTo>
                      <a:cubicBezTo>
                        <a:pt x="344" y="932"/>
                        <a:pt x="804" y="749"/>
                        <a:pt x="804" y="749"/>
                      </a:cubicBezTo>
                      <a:cubicBezTo>
                        <a:pt x="854" y="798"/>
                        <a:pt x="787" y="932"/>
                        <a:pt x="787" y="932"/>
                      </a:cubicBezTo>
                      <a:cubicBezTo>
                        <a:pt x="1004" y="870"/>
                        <a:pt x="1131" y="688"/>
                        <a:pt x="1131" y="688"/>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5" name="ï$ļíḋè">
                  <a:extLst>
                    <a:ext uri="{FF2B5EF4-FFF2-40B4-BE49-F238E27FC236}">
                      <a16:creationId xmlns:a16="http://schemas.microsoft.com/office/drawing/2014/main" id="{3081CEF8-8DCC-4F0D-88F9-5AD757C60418}"/>
                    </a:ext>
                  </a:extLst>
                </p:cNvPr>
                <p:cNvSpPr/>
                <p:nvPr/>
              </p:nvSpPr>
              <p:spPr bwMode="auto">
                <a:xfrm rot="21133775">
                  <a:off x="2620702" y="2881471"/>
                  <a:ext cx="153348" cy="139736"/>
                </a:xfrm>
                <a:custGeom>
                  <a:avLst/>
                  <a:gdLst>
                    <a:gd name="T0" fmla="*/ 843 w 844"/>
                    <a:gd name="T1" fmla="*/ 566 h 766"/>
                    <a:gd name="T2" fmla="*/ 843 w 844"/>
                    <a:gd name="T3" fmla="*/ 566 h 766"/>
                    <a:gd name="T4" fmla="*/ 721 w 844"/>
                    <a:gd name="T5" fmla="*/ 316 h 766"/>
                    <a:gd name="T6" fmla="*/ 599 w 844"/>
                    <a:gd name="T7" fmla="*/ 61 h 766"/>
                    <a:gd name="T8" fmla="*/ 316 w 844"/>
                    <a:gd name="T9" fmla="*/ 100 h 766"/>
                    <a:gd name="T10" fmla="*/ 410 w 844"/>
                    <a:gd name="T11" fmla="*/ 228 h 766"/>
                    <a:gd name="T12" fmla="*/ 0 w 844"/>
                    <a:gd name="T13" fmla="*/ 666 h 766"/>
                    <a:gd name="T14" fmla="*/ 604 w 844"/>
                    <a:gd name="T15" fmla="*/ 616 h 766"/>
                    <a:gd name="T16" fmla="*/ 643 w 844"/>
                    <a:gd name="T17" fmla="*/ 765 h 766"/>
                    <a:gd name="T18" fmla="*/ 843 w 844"/>
                    <a:gd name="T19" fmla="*/ 5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4" h="766">
                      <a:moveTo>
                        <a:pt x="843" y="566"/>
                      </a:moveTo>
                      <a:lnTo>
                        <a:pt x="843" y="566"/>
                      </a:lnTo>
                      <a:cubicBezTo>
                        <a:pt x="721" y="316"/>
                        <a:pt x="721" y="316"/>
                        <a:pt x="721" y="316"/>
                      </a:cubicBezTo>
                      <a:cubicBezTo>
                        <a:pt x="599" y="61"/>
                        <a:pt x="599" y="61"/>
                        <a:pt x="599" y="61"/>
                      </a:cubicBezTo>
                      <a:cubicBezTo>
                        <a:pt x="599" y="61"/>
                        <a:pt x="449" y="0"/>
                        <a:pt x="316" y="100"/>
                      </a:cubicBezTo>
                      <a:cubicBezTo>
                        <a:pt x="316" y="100"/>
                        <a:pt x="405" y="178"/>
                        <a:pt x="410" y="228"/>
                      </a:cubicBezTo>
                      <a:cubicBezTo>
                        <a:pt x="410" y="228"/>
                        <a:pt x="94" y="416"/>
                        <a:pt x="0" y="666"/>
                      </a:cubicBezTo>
                      <a:cubicBezTo>
                        <a:pt x="260" y="749"/>
                        <a:pt x="604" y="616"/>
                        <a:pt x="604" y="616"/>
                      </a:cubicBezTo>
                      <a:cubicBezTo>
                        <a:pt x="637" y="649"/>
                        <a:pt x="643" y="765"/>
                        <a:pt x="643" y="765"/>
                      </a:cubicBezTo>
                      <a:cubicBezTo>
                        <a:pt x="809" y="721"/>
                        <a:pt x="843" y="566"/>
                        <a:pt x="843" y="566"/>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6" name="iṥḻíďe">
                  <a:extLst>
                    <a:ext uri="{FF2B5EF4-FFF2-40B4-BE49-F238E27FC236}">
                      <a16:creationId xmlns:a16="http://schemas.microsoft.com/office/drawing/2014/main" id="{41A34FD5-F51B-4FE6-B6F9-39B1FD512CB3}"/>
                    </a:ext>
                  </a:extLst>
                </p:cNvPr>
                <p:cNvSpPr/>
                <p:nvPr/>
              </p:nvSpPr>
              <p:spPr bwMode="auto">
                <a:xfrm rot="21133775">
                  <a:off x="2669741" y="2900315"/>
                  <a:ext cx="96344" cy="88339"/>
                </a:xfrm>
                <a:custGeom>
                  <a:avLst/>
                  <a:gdLst>
                    <a:gd name="T0" fmla="*/ 526 w 527"/>
                    <a:gd name="T1" fmla="*/ 355 h 483"/>
                    <a:gd name="T2" fmla="*/ 526 w 527"/>
                    <a:gd name="T3" fmla="*/ 355 h 483"/>
                    <a:gd name="T4" fmla="*/ 449 w 527"/>
                    <a:gd name="T5" fmla="*/ 199 h 483"/>
                    <a:gd name="T6" fmla="*/ 371 w 527"/>
                    <a:gd name="T7" fmla="*/ 39 h 483"/>
                    <a:gd name="T8" fmla="*/ 194 w 527"/>
                    <a:gd name="T9" fmla="*/ 61 h 483"/>
                    <a:gd name="T10" fmla="*/ 255 w 527"/>
                    <a:gd name="T11" fmla="*/ 144 h 483"/>
                    <a:gd name="T12" fmla="*/ 0 w 527"/>
                    <a:gd name="T13" fmla="*/ 421 h 483"/>
                    <a:gd name="T14" fmla="*/ 377 w 527"/>
                    <a:gd name="T15" fmla="*/ 388 h 483"/>
                    <a:gd name="T16" fmla="*/ 404 w 527"/>
                    <a:gd name="T17" fmla="*/ 482 h 483"/>
                    <a:gd name="T18" fmla="*/ 526 w 527"/>
                    <a:gd name="T19" fmla="*/ 35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 h="483">
                      <a:moveTo>
                        <a:pt x="526" y="355"/>
                      </a:moveTo>
                      <a:lnTo>
                        <a:pt x="526" y="355"/>
                      </a:lnTo>
                      <a:cubicBezTo>
                        <a:pt x="449" y="199"/>
                        <a:pt x="449" y="199"/>
                        <a:pt x="449" y="199"/>
                      </a:cubicBezTo>
                      <a:cubicBezTo>
                        <a:pt x="371" y="39"/>
                        <a:pt x="371" y="39"/>
                        <a:pt x="371" y="39"/>
                      </a:cubicBezTo>
                      <a:cubicBezTo>
                        <a:pt x="371" y="39"/>
                        <a:pt x="282" y="0"/>
                        <a:pt x="194" y="61"/>
                      </a:cubicBezTo>
                      <a:cubicBezTo>
                        <a:pt x="194" y="61"/>
                        <a:pt x="249" y="111"/>
                        <a:pt x="255" y="144"/>
                      </a:cubicBezTo>
                      <a:cubicBezTo>
                        <a:pt x="255" y="144"/>
                        <a:pt x="55" y="260"/>
                        <a:pt x="0" y="421"/>
                      </a:cubicBezTo>
                      <a:cubicBezTo>
                        <a:pt x="160" y="471"/>
                        <a:pt x="377" y="388"/>
                        <a:pt x="377" y="388"/>
                      </a:cubicBezTo>
                      <a:cubicBezTo>
                        <a:pt x="399" y="410"/>
                        <a:pt x="404" y="482"/>
                        <a:pt x="404" y="482"/>
                      </a:cubicBezTo>
                      <a:cubicBezTo>
                        <a:pt x="504" y="454"/>
                        <a:pt x="526" y="355"/>
                        <a:pt x="526" y="35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7" name="ïŝḷídé">
                  <a:extLst>
                    <a:ext uri="{FF2B5EF4-FFF2-40B4-BE49-F238E27FC236}">
                      <a16:creationId xmlns:a16="http://schemas.microsoft.com/office/drawing/2014/main" id="{E44B6769-4BB8-49A1-B5C2-9CBCAA431D61}"/>
                    </a:ext>
                  </a:extLst>
                </p:cNvPr>
                <p:cNvSpPr/>
                <p:nvPr/>
              </p:nvSpPr>
              <p:spPr bwMode="auto">
                <a:xfrm rot="21133775">
                  <a:off x="2560364" y="2597843"/>
                  <a:ext cx="90724" cy="76292"/>
                </a:xfrm>
                <a:custGeom>
                  <a:avLst/>
                  <a:gdLst>
                    <a:gd name="T0" fmla="*/ 499 w 500"/>
                    <a:gd name="T1" fmla="*/ 305 h 417"/>
                    <a:gd name="T2" fmla="*/ 499 w 500"/>
                    <a:gd name="T3" fmla="*/ 305 h 417"/>
                    <a:gd name="T4" fmla="*/ 426 w 500"/>
                    <a:gd name="T5" fmla="*/ 155 h 417"/>
                    <a:gd name="T6" fmla="*/ 354 w 500"/>
                    <a:gd name="T7" fmla="*/ 5 h 417"/>
                    <a:gd name="T8" fmla="*/ 172 w 500"/>
                    <a:gd name="T9" fmla="*/ 61 h 417"/>
                    <a:gd name="T10" fmla="*/ 244 w 500"/>
                    <a:gd name="T11" fmla="*/ 105 h 417"/>
                    <a:gd name="T12" fmla="*/ 0 w 500"/>
                    <a:gd name="T13" fmla="*/ 366 h 417"/>
                    <a:gd name="T14" fmla="*/ 354 w 500"/>
                    <a:gd name="T15" fmla="*/ 332 h 417"/>
                    <a:gd name="T16" fmla="*/ 349 w 500"/>
                    <a:gd name="T17" fmla="*/ 416 h 417"/>
                    <a:gd name="T18" fmla="*/ 499 w 500"/>
                    <a:gd name="T19" fmla="*/ 30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17">
                      <a:moveTo>
                        <a:pt x="499" y="305"/>
                      </a:moveTo>
                      <a:lnTo>
                        <a:pt x="499" y="305"/>
                      </a:lnTo>
                      <a:cubicBezTo>
                        <a:pt x="426" y="155"/>
                        <a:pt x="426" y="155"/>
                        <a:pt x="426" y="155"/>
                      </a:cubicBezTo>
                      <a:cubicBezTo>
                        <a:pt x="354" y="5"/>
                        <a:pt x="354" y="5"/>
                        <a:pt x="354" y="5"/>
                      </a:cubicBezTo>
                      <a:cubicBezTo>
                        <a:pt x="354" y="5"/>
                        <a:pt x="255" y="0"/>
                        <a:pt x="172" y="61"/>
                      </a:cubicBezTo>
                      <a:cubicBezTo>
                        <a:pt x="172" y="61"/>
                        <a:pt x="238" y="72"/>
                        <a:pt x="244" y="105"/>
                      </a:cubicBezTo>
                      <a:cubicBezTo>
                        <a:pt x="244" y="105"/>
                        <a:pt x="49" y="216"/>
                        <a:pt x="0" y="366"/>
                      </a:cubicBezTo>
                      <a:cubicBezTo>
                        <a:pt x="149" y="416"/>
                        <a:pt x="354" y="332"/>
                        <a:pt x="354" y="332"/>
                      </a:cubicBezTo>
                      <a:cubicBezTo>
                        <a:pt x="377" y="355"/>
                        <a:pt x="349" y="416"/>
                        <a:pt x="349" y="416"/>
                      </a:cubicBezTo>
                      <a:cubicBezTo>
                        <a:pt x="443" y="388"/>
                        <a:pt x="499" y="305"/>
                        <a:pt x="499" y="30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8" name="î$ļíḋè">
                  <a:extLst>
                    <a:ext uri="{FF2B5EF4-FFF2-40B4-BE49-F238E27FC236}">
                      <a16:creationId xmlns:a16="http://schemas.microsoft.com/office/drawing/2014/main" id="{AD77340F-60F1-4228-9C6D-4B925EC52F81}"/>
                    </a:ext>
                  </a:extLst>
                </p:cNvPr>
                <p:cNvSpPr/>
                <p:nvPr/>
              </p:nvSpPr>
              <p:spPr bwMode="auto">
                <a:xfrm rot="21133775">
                  <a:off x="2578162" y="2599261"/>
                  <a:ext cx="69047" cy="62640"/>
                </a:xfrm>
                <a:custGeom>
                  <a:avLst/>
                  <a:gdLst>
                    <a:gd name="T0" fmla="*/ 377 w 378"/>
                    <a:gd name="T1" fmla="*/ 255 h 345"/>
                    <a:gd name="T2" fmla="*/ 377 w 378"/>
                    <a:gd name="T3" fmla="*/ 255 h 345"/>
                    <a:gd name="T4" fmla="*/ 321 w 378"/>
                    <a:gd name="T5" fmla="*/ 139 h 345"/>
                    <a:gd name="T6" fmla="*/ 266 w 378"/>
                    <a:gd name="T7" fmla="*/ 28 h 345"/>
                    <a:gd name="T8" fmla="*/ 144 w 378"/>
                    <a:gd name="T9" fmla="*/ 45 h 345"/>
                    <a:gd name="T10" fmla="*/ 183 w 378"/>
                    <a:gd name="T11" fmla="*/ 100 h 345"/>
                    <a:gd name="T12" fmla="*/ 0 w 378"/>
                    <a:gd name="T13" fmla="*/ 300 h 345"/>
                    <a:gd name="T14" fmla="*/ 266 w 378"/>
                    <a:gd name="T15" fmla="*/ 272 h 345"/>
                    <a:gd name="T16" fmla="*/ 288 w 378"/>
                    <a:gd name="T17" fmla="*/ 344 h 345"/>
                    <a:gd name="T18" fmla="*/ 377 w 378"/>
                    <a:gd name="T19" fmla="*/ 25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377" y="255"/>
                      </a:moveTo>
                      <a:lnTo>
                        <a:pt x="377" y="255"/>
                      </a:lnTo>
                      <a:cubicBezTo>
                        <a:pt x="321" y="139"/>
                        <a:pt x="321" y="139"/>
                        <a:pt x="321" y="139"/>
                      </a:cubicBezTo>
                      <a:cubicBezTo>
                        <a:pt x="266" y="28"/>
                        <a:pt x="266" y="28"/>
                        <a:pt x="266" y="28"/>
                      </a:cubicBezTo>
                      <a:cubicBezTo>
                        <a:pt x="266" y="28"/>
                        <a:pt x="200" y="0"/>
                        <a:pt x="144" y="45"/>
                      </a:cubicBezTo>
                      <a:cubicBezTo>
                        <a:pt x="144" y="45"/>
                        <a:pt x="183" y="78"/>
                        <a:pt x="183" y="100"/>
                      </a:cubicBezTo>
                      <a:cubicBezTo>
                        <a:pt x="183" y="100"/>
                        <a:pt x="44" y="183"/>
                        <a:pt x="0" y="300"/>
                      </a:cubicBezTo>
                      <a:cubicBezTo>
                        <a:pt x="116" y="333"/>
                        <a:pt x="266" y="272"/>
                        <a:pt x="266" y="272"/>
                      </a:cubicBezTo>
                      <a:cubicBezTo>
                        <a:pt x="283" y="289"/>
                        <a:pt x="288" y="344"/>
                        <a:pt x="288" y="344"/>
                      </a:cubicBezTo>
                      <a:cubicBezTo>
                        <a:pt x="360" y="322"/>
                        <a:pt x="377" y="255"/>
                        <a:pt x="377" y="25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9" name="íSlîḑè">
                  <a:extLst>
                    <a:ext uri="{FF2B5EF4-FFF2-40B4-BE49-F238E27FC236}">
                      <a16:creationId xmlns:a16="http://schemas.microsoft.com/office/drawing/2014/main" id="{647A11A0-7F01-4602-9F31-F430134743FD}"/>
                    </a:ext>
                  </a:extLst>
                </p:cNvPr>
                <p:cNvSpPr/>
                <p:nvPr/>
              </p:nvSpPr>
              <p:spPr bwMode="auto">
                <a:xfrm rot="21133775">
                  <a:off x="2600286" y="2607668"/>
                  <a:ext cx="42552" cy="39351"/>
                </a:xfrm>
                <a:custGeom>
                  <a:avLst/>
                  <a:gdLst>
                    <a:gd name="T0" fmla="*/ 233 w 234"/>
                    <a:gd name="T1" fmla="*/ 161 h 218"/>
                    <a:gd name="T2" fmla="*/ 233 w 234"/>
                    <a:gd name="T3" fmla="*/ 161 h 218"/>
                    <a:gd name="T4" fmla="*/ 199 w 234"/>
                    <a:gd name="T5" fmla="*/ 89 h 218"/>
                    <a:gd name="T6" fmla="*/ 166 w 234"/>
                    <a:gd name="T7" fmla="*/ 23 h 218"/>
                    <a:gd name="T8" fmla="*/ 89 w 234"/>
                    <a:gd name="T9" fmla="*/ 28 h 218"/>
                    <a:gd name="T10" fmla="*/ 111 w 234"/>
                    <a:gd name="T11" fmla="*/ 67 h 218"/>
                    <a:gd name="T12" fmla="*/ 0 w 234"/>
                    <a:gd name="T13" fmla="*/ 189 h 218"/>
                    <a:gd name="T14" fmla="*/ 166 w 234"/>
                    <a:gd name="T15" fmla="*/ 172 h 218"/>
                    <a:gd name="T16" fmla="*/ 177 w 234"/>
                    <a:gd name="T17" fmla="*/ 217 h 218"/>
                    <a:gd name="T18" fmla="*/ 233 w 234"/>
                    <a:gd name="T19" fmla="*/ 1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18">
                      <a:moveTo>
                        <a:pt x="233" y="161"/>
                      </a:moveTo>
                      <a:lnTo>
                        <a:pt x="233" y="161"/>
                      </a:lnTo>
                      <a:cubicBezTo>
                        <a:pt x="199" y="89"/>
                        <a:pt x="199" y="89"/>
                        <a:pt x="199" y="89"/>
                      </a:cubicBezTo>
                      <a:cubicBezTo>
                        <a:pt x="166" y="23"/>
                        <a:pt x="166" y="23"/>
                        <a:pt x="166" y="23"/>
                      </a:cubicBezTo>
                      <a:cubicBezTo>
                        <a:pt x="166" y="23"/>
                        <a:pt x="122" y="0"/>
                        <a:pt x="89" y="28"/>
                      </a:cubicBezTo>
                      <a:cubicBezTo>
                        <a:pt x="89" y="28"/>
                        <a:pt x="111" y="50"/>
                        <a:pt x="111" y="67"/>
                      </a:cubicBezTo>
                      <a:cubicBezTo>
                        <a:pt x="111" y="67"/>
                        <a:pt x="22" y="117"/>
                        <a:pt x="0" y="189"/>
                      </a:cubicBezTo>
                      <a:cubicBezTo>
                        <a:pt x="72" y="211"/>
                        <a:pt x="166" y="172"/>
                        <a:pt x="166" y="172"/>
                      </a:cubicBezTo>
                      <a:cubicBezTo>
                        <a:pt x="177" y="183"/>
                        <a:pt x="177" y="217"/>
                        <a:pt x="177" y="217"/>
                      </a:cubicBezTo>
                      <a:cubicBezTo>
                        <a:pt x="222" y="205"/>
                        <a:pt x="233" y="161"/>
                        <a:pt x="233" y="161"/>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grpSp>
        </p:grpSp>
        <p:sp>
          <p:nvSpPr>
            <p:cNvPr id="21" name="îṣľïďè">
              <a:extLst>
                <a:ext uri="{FF2B5EF4-FFF2-40B4-BE49-F238E27FC236}">
                  <a16:creationId xmlns:a16="http://schemas.microsoft.com/office/drawing/2014/main" id="{744741A8-2D6A-4295-80C5-65E0E827B9B6}"/>
                </a:ext>
              </a:extLst>
            </p:cNvPr>
            <p:cNvSpPr/>
            <p:nvPr/>
          </p:nvSpPr>
          <p:spPr>
            <a:xfrm>
              <a:off x="3980959" y="4456440"/>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grpSp>
          <p:nvGrpSpPr>
            <p:cNvPr id="8" name="ï$lïďè">
              <a:extLst>
                <a:ext uri="{FF2B5EF4-FFF2-40B4-BE49-F238E27FC236}">
                  <a16:creationId xmlns:a16="http://schemas.microsoft.com/office/drawing/2014/main" id="{7203BE9F-600D-447C-A317-0018DC5066A6}"/>
                </a:ext>
              </a:extLst>
            </p:cNvPr>
            <p:cNvGrpSpPr/>
            <p:nvPr/>
          </p:nvGrpSpPr>
          <p:grpSpPr>
            <a:xfrm>
              <a:off x="5006562" y="3898941"/>
              <a:ext cx="6513928" cy="864735"/>
              <a:chOff x="-2322872" y="2884168"/>
              <a:chExt cx="8173671" cy="864735"/>
            </a:xfrm>
          </p:grpSpPr>
          <p:sp>
            <p:nvSpPr>
              <p:cNvPr id="19" name="iŝḷiḑé">
                <a:extLst>
                  <a:ext uri="{FF2B5EF4-FFF2-40B4-BE49-F238E27FC236}">
                    <a16:creationId xmlns:a16="http://schemas.microsoft.com/office/drawing/2014/main" id="{261FBE02-C2E2-4B11-BC9A-C70F12C99E32}"/>
                  </a:ext>
                </a:extLst>
              </p:cNvPr>
              <p:cNvSpPr/>
              <p:nvPr/>
            </p:nvSpPr>
            <p:spPr bwMode="auto">
              <a:xfrm>
                <a:off x="719138" y="2884168"/>
                <a:ext cx="5131661"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buFont typeface="Arial" panose="020B0604020202020204" pitchFamily="34" charset="0"/>
                  <a:buChar char="•"/>
                </a:pPr>
                <a:endParaRPr lang="zh-CN" altLang="zh-CN" sz="1600" dirty="0"/>
              </a:p>
            </p:txBody>
          </p:sp>
          <p:sp>
            <p:nvSpPr>
              <p:cNvPr id="20" name="íśḻïḓé">
                <a:extLst>
                  <a:ext uri="{FF2B5EF4-FFF2-40B4-BE49-F238E27FC236}">
                    <a16:creationId xmlns:a16="http://schemas.microsoft.com/office/drawing/2014/main" id="{CE8F359D-26A4-47C8-BB8E-6CFCBE1383B6}"/>
                  </a:ext>
                </a:extLst>
              </p:cNvPr>
              <p:cNvSpPr txBox="1"/>
              <p:nvPr/>
            </p:nvSpPr>
            <p:spPr bwMode="auto">
              <a:xfrm>
                <a:off x="-2322872" y="3140089"/>
                <a:ext cx="5131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r>
                  <a:rPr lang="en-US" altLang="zh-CN" sz="26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Virtual texture</a:t>
                </a:r>
                <a:endParaRPr lang="zh-CN" altLang="zh-CN" sz="26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grpSp>
        <p:sp>
          <p:nvSpPr>
            <p:cNvPr id="9" name="íṩḻide">
              <a:extLst>
                <a:ext uri="{FF2B5EF4-FFF2-40B4-BE49-F238E27FC236}">
                  <a16:creationId xmlns:a16="http://schemas.microsoft.com/office/drawing/2014/main" id="{05DDF2FC-DF60-4D1F-B127-EDBB73C60938}"/>
                </a:ext>
              </a:extLst>
            </p:cNvPr>
            <p:cNvSpPr/>
            <p:nvPr/>
          </p:nvSpPr>
          <p:spPr>
            <a:xfrm>
              <a:off x="3998753" y="5853532"/>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sp>
          <p:nvSpPr>
            <p:cNvPr id="18" name="íṣḷïḋé">
              <a:extLst>
                <a:ext uri="{FF2B5EF4-FFF2-40B4-BE49-F238E27FC236}">
                  <a16:creationId xmlns:a16="http://schemas.microsoft.com/office/drawing/2014/main" id="{22558B61-2D81-4DD5-BE00-FDCAC197C31A}"/>
                </a:ext>
              </a:extLst>
            </p:cNvPr>
            <p:cNvSpPr txBox="1"/>
            <p:nvPr/>
          </p:nvSpPr>
          <p:spPr bwMode="auto">
            <a:xfrm>
              <a:off x="5046051" y="5967142"/>
              <a:ext cx="408963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26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Package and Publish</a:t>
              </a:r>
            </a:p>
          </p:txBody>
        </p:sp>
        <p:grpSp>
          <p:nvGrpSpPr>
            <p:cNvPr id="12" name="îṣľïdè">
              <a:extLst>
                <a:ext uri="{FF2B5EF4-FFF2-40B4-BE49-F238E27FC236}">
                  <a16:creationId xmlns:a16="http://schemas.microsoft.com/office/drawing/2014/main" id="{A833516B-F435-49A9-891E-8752DB746E6E}"/>
                </a:ext>
              </a:extLst>
            </p:cNvPr>
            <p:cNvGrpSpPr/>
            <p:nvPr/>
          </p:nvGrpSpPr>
          <p:grpSpPr>
            <a:xfrm>
              <a:off x="5980072" y="1043895"/>
              <a:ext cx="5842674" cy="2848557"/>
              <a:chOff x="237716" y="2240094"/>
              <a:chExt cx="4191157" cy="2848557"/>
            </a:xfrm>
          </p:grpSpPr>
          <p:sp>
            <p:nvSpPr>
              <p:cNvPr id="15" name="îsľïḋe">
                <a:extLst>
                  <a:ext uri="{FF2B5EF4-FFF2-40B4-BE49-F238E27FC236}">
                    <a16:creationId xmlns:a16="http://schemas.microsoft.com/office/drawing/2014/main" id="{56D0F517-0FEC-4F83-AB48-86729A40D9C3}"/>
                  </a:ext>
                </a:extLst>
              </p:cNvPr>
              <p:cNvSpPr/>
              <p:nvPr/>
            </p:nvSpPr>
            <p:spPr>
              <a:xfrm>
                <a:off x="328439" y="2534684"/>
                <a:ext cx="4100434" cy="25539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marL="285750" indent="-285750">
                  <a:lnSpc>
                    <a:spcPct val="160000"/>
                  </a:lnSpc>
                  <a:buFont typeface="Arial" panose="020B0604020202020204" pitchFamily="34" charset="0"/>
                  <a:buChar char="•"/>
                </a:pPr>
                <a:r>
                  <a:rPr lang="en-US" altLang="zh-CN" sz="1600" dirty="0"/>
                  <a:t>How to Efficiently Produce Large-World Natural Environments in Unreal Engine</a:t>
                </a:r>
              </a:p>
              <a:p>
                <a:pPr marL="285750" indent="-285750">
                  <a:lnSpc>
                    <a:spcPct val="160000"/>
                  </a:lnSpc>
                  <a:buFont typeface="Arial" panose="020B0604020202020204" pitchFamily="34" charset="0"/>
                  <a:buChar char="•"/>
                </a:pPr>
                <a:r>
                  <a:rPr lang="en-US" altLang="zh-CN" sz="1600" dirty="0"/>
                  <a:t>Based on the </a:t>
                </a:r>
                <a:r>
                  <a:rPr lang="en-US" altLang="zh-CN" sz="1600" b="1" dirty="0" err="1"/>
                  <a:t>ProceduraLFoliageSpawner</a:t>
                </a:r>
                <a:r>
                  <a:rPr lang="en-US" altLang="zh-CN" sz="1600" dirty="0"/>
                  <a:t> component that comes with </a:t>
                </a:r>
                <a:r>
                  <a:rPr lang="en-US" altLang="zh-CN" sz="1600" dirty="0">
                    <a:highlight>
                      <a:srgbClr val="C0C0C0"/>
                    </a:highlight>
                  </a:rPr>
                  <a:t>native UE</a:t>
                </a:r>
              </a:p>
              <a:p>
                <a:pPr marL="285750" indent="-285750">
                  <a:lnSpc>
                    <a:spcPct val="160000"/>
                  </a:lnSpc>
                  <a:buFont typeface="Arial" panose="020B0604020202020204" pitchFamily="34" charset="0"/>
                  <a:buChar char="•"/>
                </a:pPr>
                <a:r>
                  <a:rPr lang="en-US" altLang="zh-CN" sz="1600" dirty="0"/>
                  <a:t>The overall </a:t>
                </a:r>
                <a:r>
                  <a:rPr lang="en-US" altLang="zh-CN" sz="1600" dirty="0">
                    <a:highlight>
                      <a:srgbClr val="C0C0C0"/>
                    </a:highlight>
                  </a:rPr>
                  <a:t>process complexity </a:t>
                </a:r>
                <a:r>
                  <a:rPr lang="en-US" altLang="zh-CN" sz="1600" dirty="0"/>
                  <a:t>is low</a:t>
                </a:r>
                <a:endParaRPr lang="zh-CN" altLang="zh-CN" sz="1600" dirty="0"/>
              </a:p>
            </p:txBody>
          </p:sp>
          <p:sp>
            <p:nvSpPr>
              <p:cNvPr id="16" name="îṣḻïḑé">
                <a:extLst>
                  <a:ext uri="{FF2B5EF4-FFF2-40B4-BE49-F238E27FC236}">
                    <a16:creationId xmlns:a16="http://schemas.microsoft.com/office/drawing/2014/main" id="{7561AFAA-3D6F-4E77-85CC-B3942905E295}"/>
                  </a:ext>
                </a:extLst>
              </p:cNvPr>
              <p:cNvSpPr txBox="1"/>
              <p:nvPr/>
            </p:nvSpPr>
            <p:spPr bwMode="auto">
              <a:xfrm>
                <a:off x="237716" y="2240094"/>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Discussion:</a:t>
                </a:r>
              </a:p>
              <a:p>
                <a:pPr eaLnBrk="1" hangingPunct="1">
                  <a:lnSpc>
                    <a:spcPct val="100000"/>
                  </a:lnSpc>
                  <a:spcBef>
                    <a:spcPct val="0"/>
                  </a:spcBef>
                </a:pPr>
                <a:endParaRPr lang="en-US" altLang="zh-CN" sz="2000" b="1" dirty="0"/>
              </a:p>
            </p:txBody>
          </p:sp>
        </p:grpSp>
        <p:cxnSp>
          <p:nvCxnSpPr>
            <p:cNvPr id="14" name="直接连接符 13">
              <a:extLst>
                <a:ext uri="{FF2B5EF4-FFF2-40B4-BE49-F238E27FC236}">
                  <a16:creationId xmlns:a16="http://schemas.microsoft.com/office/drawing/2014/main" id="{487240E5-0010-4465-BE0F-ECC11BDADE52}"/>
                </a:ext>
              </a:extLst>
            </p:cNvPr>
            <p:cNvCxnSpPr/>
            <p:nvPr/>
          </p:nvCxnSpPr>
          <p:spPr>
            <a:xfrm>
              <a:off x="4005694" y="5469872"/>
              <a:ext cx="40152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3024D681-5F63-4DE0-881C-C04C6F54ACBA}"/>
              </a:ext>
            </a:extLst>
          </p:cNvPr>
          <p:cNvSpPr/>
          <p:nvPr/>
        </p:nvSpPr>
        <p:spPr>
          <a:xfrm>
            <a:off x="3449737" y="3691929"/>
            <a:ext cx="1974580" cy="492443"/>
          </a:xfrm>
          <a:prstGeom prst="rect">
            <a:avLst/>
          </a:prstGeom>
        </p:spPr>
        <p:txBody>
          <a:bodyPr wrap="none">
            <a:spAutoFit/>
          </a:bodyPr>
          <a:lstStyle/>
          <a:p>
            <a:pPr lvl="0"/>
            <a:r>
              <a:rPr lang="en-US" altLang="zh-CN"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Further Work</a:t>
            </a:r>
            <a:endParaRPr lang="zh-CN" altLang="zh-CN"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sp>
        <p:nvSpPr>
          <p:cNvPr id="54" name="ïSḷídè">
            <a:extLst>
              <a:ext uri="{FF2B5EF4-FFF2-40B4-BE49-F238E27FC236}">
                <a16:creationId xmlns:a16="http://schemas.microsoft.com/office/drawing/2014/main" id="{26FADAC3-FF71-4BD3-9FF2-AB684B0C5D43}"/>
              </a:ext>
            </a:extLst>
          </p:cNvPr>
          <p:cNvSpPr/>
          <p:nvPr/>
        </p:nvSpPr>
        <p:spPr bwMode="auto">
          <a:xfrm>
            <a:off x="4237901" y="4533671"/>
            <a:ext cx="3354065" cy="100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lvl="0"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Reduce shader complexity</a:t>
            </a:r>
          </a:p>
          <a:p>
            <a:pPr marL="285750" lvl="0"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Reduce scene rendering resource consumption and improve FPS</a:t>
            </a:r>
          </a:p>
        </p:txBody>
      </p:sp>
      <p:pic>
        <p:nvPicPr>
          <p:cNvPr id="55" name="图片 54">
            <a:extLst>
              <a:ext uri="{FF2B5EF4-FFF2-40B4-BE49-F238E27FC236}">
                <a16:creationId xmlns:a16="http://schemas.microsoft.com/office/drawing/2014/main" id="{A8FAFF34-276A-4E3D-B8EB-416CF5CA9E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6" y="6240172"/>
            <a:ext cx="3428070" cy="621101"/>
          </a:xfrm>
          <a:prstGeom prst="rect">
            <a:avLst/>
          </a:prstGeom>
        </p:spPr>
      </p:pic>
      <p:pic>
        <p:nvPicPr>
          <p:cNvPr id="56" name="图片 55">
            <a:extLst>
              <a:ext uri="{FF2B5EF4-FFF2-40B4-BE49-F238E27FC236}">
                <a16:creationId xmlns:a16="http://schemas.microsoft.com/office/drawing/2014/main" id="{E3C84208-EE80-4AC1-B02A-989D040D58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
        <p:nvSpPr>
          <p:cNvPr id="57" name="îsľïḋe">
            <a:extLst>
              <a:ext uri="{FF2B5EF4-FFF2-40B4-BE49-F238E27FC236}">
                <a16:creationId xmlns:a16="http://schemas.microsoft.com/office/drawing/2014/main" id="{2C80179E-6FE8-40B4-B04B-282664AE37D2}"/>
              </a:ext>
            </a:extLst>
          </p:cNvPr>
          <p:cNvSpPr/>
          <p:nvPr/>
        </p:nvSpPr>
        <p:spPr>
          <a:xfrm>
            <a:off x="7621828" y="3429001"/>
            <a:ext cx="4352458" cy="277167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fontScale="92500" lnSpcReduction="10000"/>
          </a:bodyPr>
          <a:lstStyle/>
          <a:p>
            <a:pPr>
              <a:lnSpc>
                <a:spcPct val="150000"/>
              </a:lnSpc>
            </a:pPr>
            <a:r>
              <a:rPr lang="en-US" altLang="zh-CN" sz="1600" dirty="0"/>
              <a:t>China has </a:t>
            </a:r>
            <a:r>
              <a:rPr lang="en-US" altLang="zh-CN" sz="1600" dirty="0">
                <a:solidFill>
                  <a:srgbClr val="FF0000"/>
                </a:solidFill>
              </a:rPr>
              <a:t>magnificent </a:t>
            </a:r>
            <a:r>
              <a:rPr lang="en-US" altLang="zh-CN" sz="1600" dirty="0"/>
              <a:t>natural scenes, and I very much hope to put China's unique natural landscapes into a unique next-generation game.</a:t>
            </a:r>
          </a:p>
          <a:p>
            <a:pPr>
              <a:lnSpc>
                <a:spcPct val="150000"/>
              </a:lnSpc>
            </a:pPr>
            <a:endParaRPr lang="en-US" altLang="zh-CN" sz="1600" dirty="0"/>
          </a:p>
          <a:p>
            <a:pPr>
              <a:lnSpc>
                <a:spcPct val="150000"/>
              </a:lnSpc>
            </a:pPr>
            <a:r>
              <a:rPr lang="en-US" altLang="zh-CN" sz="1600" dirty="0"/>
              <a:t>In this study, a boreal simulation scenario was created based on the Greater Khingan Mountains. </a:t>
            </a:r>
            <a:r>
              <a:rPr lang="en-US" altLang="zh-CN" sz="1600" dirty="0">
                <a:highlight>
                  <a:srgbClr val="C0C0C0"/>
                </a:highlight>
              </a:rPr>
              <a:t>Fully automated </a:t>
            </a:r>
            <a:r>
              <a:rPr lang="en-US" altLang="zh-CN" sz="1600" dirty="0"/>
              <a:t>generation with weather, season and day and night systems.</a:t>
            </a:r>
            <a:endParaRPr lang="zh-CN" altLang="en-US" sz="1600" dirty="0"/>
          </a:p>
        </p:txBody>
      </p:sp>
    </p:spTree>
    <p:extLst>
      <p:ext uri="{BB962C8B-B14F-4D97-AF65-F5344CB8AC3E}">
        <p14:creationId xmlns:p14="http://schemas.microsoft.com/office/powerpoint/2010/main" val="368697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783818D-E055-4146-A34E-7E6B33AF785E}"/>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sp>
        <p:nvSpPr>
          <p:cNvPr id="6" name="标题 1">
            <a:extLst>
              <a:ext uri="{FF2B5EF4-FFF2-40B4-BE49-F238E27FC236}">
                <a16:creationId xmlns:a16="http://schemas.microsoft.com/office/drawing/2014/main" id="{6F403A13-7A44-4492-B887-D684C7C0CC26}"/>
              </a:ext>
            </a:extLst>
          </p:cNvPr>
          <p:cNvSpPr>
            <a:spLocks noGrp="1"/>
          </p:cNvSpPr>
          <p:nvPr>
            <p:ph type="title"/>
          </p:nvPr>
        </p:nvSpPr>
        <p:spPr>
          <a:xfrm>
            <a:off x="669924" y="1"/>
            <a:ext cx="10850563" cy="1028699"/>
          </a:xfrm>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Presentation Video</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9303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9B5D9-5B3A-497F-9448-1BCC8BE2D6C6}"/>
              </a:ext>
            </a:extLst>
          </p:cNvPr>
          <p:cNvSpPr>
            <a:spLocks noGrp="1"/>
          </p:cNvSpPr>
          <p:nvPr>
            <p:ph type="title"/>
          </p:nvPr>
        </p:nvSpPr>
        <p:spPr>
          <a:xfrm>
            <a:off x="670718" y="2914650"/>
            <a:ext cx="10850563" cy="1028699"/>
          </a:xfrm>
        </p:spPr>
        <p:txBody>
          <a:bodyPr>
            <a:noAutofit/>
          </a:bodyPr>
          <a:lstStyle/>
          <a:p>
            <a:pPr algn="ctr"/>
            <a:r>
              <a:rPr lang="en-US" altLang="zh-CN" sz="10000" i="1" dirty="0">
                <a:ln w="0"/>
                <a:solidFill>
                  <a:schemeClr val="accent6">
                    <a:lumMod val="75000"/>
                  </a:schemeClr>
                </a:solidFill>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The End !</a:t>
            </a:r>
            <a:endParaRPr lang="zh-CN" altLang="en-US" sz="10000" i="1" dirty="0">
              <a:ln w="0"/>
              <a:solidFill>
                <a:schemeClr val="accent6">
                  <a:lumMod val="75000"/>
                </a:schemeClr>
              </a:solidFill>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3796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0F967E2A-E24C-40C5-AABA-8BD2518507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C4EA751B-B086-4338-95EF-657D8A2CDA89}"/>
              </a:ext>
            </a:extLst>
          </p:cNvPr>
          <p:cNvSpPr>
            <a:spLocks noGrp="1"/>
          </p:cNvSpPr>
          <p:nvPr>
            <p:ph type="title"/>
          </p:nvPr>
        </p:nvSpPr>
        <p:spPr>
          <a:xfrm>
            <a:off x="669924" y="-79685"/>
            <a:ext cx="10850563" cy="1028699"/>
          </a:xfrm>
        </p:spPr>
        <p:txBody>
          <a:bodyPr/>
          <a:lstStyle/>
          <a:p>
            <a:r>
              <a:rPr lang="en-GB"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Background</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9C0E0BA-F97A-4FFE-960A-FBCC464B6404}"/>
              </a:ext>
            </a:extLst>
          </p:cNvPr>
          <p:cNvSpPr>
            <a:spLocks noGrp="1"/>
          </p:cNvSpPr>
          <p:nvPr>
            <p:ph type="sldNum" sz="quarter" idx="12"/>
          </p:nvPr>
        </p:nvSpPr>
        <p:spPr>
          <a:xfrm>
            <a:off x="8610599" y="6033730"/>
            <a:ext cx="2909888" cy="206381"/>
          </a:xfrm>
        </p:spPr>
        <p:txBody>
          <a:bodyPr/>
          <a:lstStyle/>
          <a:p>
            <a:fld id="{5DD3DB80-B894-403A-B48E-6FDC1A72010E}" type="slidenum">
              <a:rPr lang="zh-CN" altLang="en-US" smtClean="0"/>
              <a:pPr/>
              <a:t>3</a:t>
            </a:fld>
            <a:endParaRPr lang="zh-CN" altLang="en-US"/>
          </a:p>
        </p:txBody>
      </p:sp>
      <p:grpSp>
        <p:nvGrpSpPr>
          <p:cNvPr id="5" name="26799e04-3442-4bfe-88b8-f55619429bb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5585312-D068-4093-970C-016E772E67AC}"/>
              </a:ext>
            </a:extLst>
          </p:cNvPr>
          <p:cNvGrpSpPr>
            <a:grpSpLocks noChangeAspect="1"/>
          </p:cNvGrpSpPr>
          <p:nvPr>
            <p:custDataLst>
              <p:tags r:id="rId1"/>
            </p:custDataLst>
          </p:nvPr>
        </p:nvGrpSpPr>
        <p:grpSpPr>
          <a:xfrm>
            <a:off x="624700" y="1012551"/>
            <a:ext cx="11579555" cy="5742079"/>
            <a:chOff x="624700" y="1219284"/>
            <a:chExt cx="11579555" cy="5742079"/>
          </a:xfrm>
        </p:grpSpPr>
        <p:grpSp>
          <p:nvGrpSpPr>
            <p:cNvPr id="6" name="îŝļiḋe">
              <a:extLst>
                <a:ext uri="{FF2B5EF4-FFF2-40B4-BE49-F238E27FC236}">
                  <a16:creationId xmlns:a16="http://schemas.microsoft.com/office/drawing/2014/main" id="{F41ADB64-38A2-4989-A274-9AE98E24F25B}"/>
                </a:ext>
              </a:extLst>
            </p:cNvPr>
            <p:cNvGrpSpPr/>
            <p:nvPr/>
          </p:nvGrpSpPr>
          <p:grpSpPr>
            <a:xfrm>
              <a:off x="3749674" y="1219284"/>
              <a:ext cx="4467226" cy="4346408"/>
              <a:chOff x="4022724" y="1484949"/>
              <a:chExt cx="3921126" cy="3815078"/>
            </a:xfrm>
          </p:grpSpPr>
          <p:sp>
            <p:nvSpPr>
              <p:cNvPr id="19" name="iṥḷiďe">
                <a:extLst>
                  <a:ext uri="{FF2B5EF4-FFF2-40B4-BE49-F238E27FC236}">
                    <a16:creationId xmlns:a16="http://schemas.microsoft.com/office/drawing/2014/main" id="{F126A417-64F6-47AA-83AE-ECE7017EB137}"/>
                  </a:ext>
                </a:extLst>
              </p:cNvPr>
              <p:cNvSpPr/>
              <p:nvPr/>
            </p:nvSpPr>
            <p:spPr>
              <a:xfrm rot="10800000">
                <a:off x="5484094" y="1484949"/>
                <a:ext cx="1849343" cy="1849343"/>
              </a:xfrm>
              <a:prstGeom prst="teardrop">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cs typeface="Times New Roman" panose="02020603050405020304" pitchFamily="18" charset="0"/>
                </a:endParaRPr>
              </a:p>
            </p:txBody>
          </p:sp>
          <p:sp>
            <p:nvSpPr>
              <p:cNvPr id="20" name="ïšlïḑè">
                <a:extLst>
                  <a:ext uri="{FF2B5EF4-FFF2-40B4-BE49-F238E27FC236}">
                    <a16:creationId xmlns:a16="http://schemas.microsoft.com/office/drawing/2014/main" id="{1C3D11A1-DC32-4F3B-B490-40D946C25FAA}"/>
                  </a:ext>
                </a:extLst>
              </p:cNvPr>
              <p:cNvSpPr/>
              <p:nvPr/>
            </p:nvSpPr>
            <p:spPr>
              <a:xfrm rot="10800000" flipH="1">
                <a:off x="4022724" y="1989315"/>
                <a:ext cx="1344977" cy="1344977"/>
              </a:xfrm>
              <a:prstGeom prst="teardrop">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21" name="íṩļíḍé">
                <a:extLst>
                  <a:ext uri="{FF2B5EF4-FFF2-40B4-BE49-F238E27FC236}">
                    <a16:creationId xmlns:a16="http://schemas.microsoft.com/office/drawing/2014/main" id="{F4CDB8A5-A55E-4589-BD67-E42DB32566A6}"/>
                  </a:ext>
                </a:extLst>
              </p:cNvPr>
              <p:cNvSpPr/>
              <p:nvPr/>
            </p:nvSpPr>
            <p:spPr>
              <a:xfrm rot="10800000" flipH="1" flipV="1">
                <a:off x="4633137" y="3450684"/>
                <a:ext cx="1849343" cy="1849343"/>
              </a:xfrm>
              <a:prstGeom prst="teardrop">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cs typeface="Times New Roman" panose="02020603050405020304" pitchFamily="18" charset="0"/>
                </a:endParaRPr>
              </a:p>
            </p:txBody>
          </p:sp>
          <p:sp>
            <p:nvSpPr>
              <p:cNvPr id="22" name="ïṡḻiḓe">
                <a:extLst>
                  <a:ext uri="{FF2B5EF4-FFF2-40B4-BE49-F238E27FC236}">
                    <a16:creationId xmlns:a16="http://schemas.microsoft.com/office/drawing/2014/main" id="{6BAE2543-A4CF-41CD-8F4B-400176BF661F}"/>
                  </a:ext>
                </a:extLst>
              </p:cNvPr>
              <p:cNvSpPr/>
              <p:nvPr/>
            </p:nvSpPr>
            <p:spPr>
              <a:xfrm rot="10800000" flipV="1">
                <a:off x="6598873" y="3450684"/>
                <a:ext cx="1344977" cy="1344977"/>
              </a:xfrm>
              <a:prstGeom prst="teardrop">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grpSp>
        <p:sp>
          <p:nvSpPr>
            <p:cNvPr id="18" name="ïšḷîḓè">
              <a:extLst>
                <a:ext uri="{FF2B5EF4-FFF2-40B4-BE49-F238E27FC236}">
                  <a16:creationId xmlns:a16="http://schemas.microsoft.com/office/drawing/2014/main" id="{3683223A-1D1C-4E4E-A77E-AD1AB40DD32C}"/>
                </a:ext>
              </a:extLst>
            </p:cNvPr>
            <p:cNvSpPr txBox="1"/>
            <p:nvPr/>
          </p:nvSpPr>
          <p:spPr>
            <a:xfrm>
              <a:off x="7426429" y="1745148"/>
              <a:ext cx="4777826" cy="2685604"/>
            </a:xfrm>
            <a:prstGeom prst="rect">
              <a:avLst/>
            </a:prstGeom>
            <a:noFill/>
            <a:ln>
              <a:noFill/>
            </a:ln>
          </p:spPr>
          <p:txBody>
            <a:bodyPr lIns="91440" tIns="45720" rIns="91440" bIns="45720" anchor="t" anchorCtr="0">
              <a:noAutofit/>
            </a:bodyPr>
            <a:lstStyle/>
            <a:p>
              <a:pPr marL="685800" lvl="1" indent="-22860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Long and cold winters, short warm summers</a:t>
              </a:r>
            </a:p>
            <a:p>
              <a:pPr marL="685800" lvl="1" indent="-22860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 representative of the cold temperate zone in China, the Greater Khingan Mountains, mainly studies the mixed forest of coniferous and broad-leaved in the cold zone.</a:t>
              </a:r>
            </a:p>
          </p:txBody>
        </p:sp>
        <p:grpSp>
          <p:nvGrpSpPr>
            <p:cNvPr id="8" name="ïśḻîḍe">
              <a:extLst>
                <a:ext uri="{FF2B5EF4-FFF2-40B4-BE49-F238E27FC236}">
                  <a16:creationId xmlns:a16="http://schemas.microsoft.com/office/drawing/2014/main" id="{2B7FECEB-8ECB-43F1-9124-EC2EB3E7B3FB}"/>
                </a:ext>
              </a:extLst>
            </p:cNvPr>
            <p:cNvGrpSpPr/>
            <p:nvPr/>
          </p:nvGrpSpPr>
          <p:grpSpPr>
            <a:xfrm>
              <a:off x="7619511" y="3580770"/>
              <a:ext cx="4490326" cy="3380593"/>
              <a:chOff x="8132660" y="1443507"/>
              <a:chExt cx="3249870" cy="3380593"/>
            </a:xfrm>
          </p:grpSpPr>
          <p:sp>
            <p:nvSpPr>
              <p:cNvPr id="15" name="isḷíďé">
                <a:extLst>
                  <a:ext uri="{FF2B5EF4-FFF2-40B4-BE49-F238E27FC236}">
                    <a16:creationId xmlns:a16="http://schemas.microsoft.com/office/drawing/2014/main" id="{FD28A803-6D64-487D-9BE0-41F8BAD9C09F}"/>
                  </a:ext>
                </a:extLst>
              </p:cNvPr>
              <p:cNvSpPr txBox="1"/>
              <p:nvPr/>
            </p:nvSpPr>
            <p:spPr>
              <a:xfrm>
                <a:off x="8275621" y="1443507"/>
                <a:ext cx="2471913" cy="699558"/>
              </a:xfrm>
              <a:prstGeom prst="rect">
                <a:avLst/>
              </a:prstGeom>
              <a:noFill/>
              <a:ln>
                <a:noFill/>
              </a:ln>
            </p:spPr>
            <p:txBody>
              <a:bodyPr wrap="none" lIns="91440" tIns="45720" rIns="91440" bIns="45720" anchor="t" anchorCtr="0">
                <a:noAutofit/>
              </a:bodyPr>
              <a:lstStyle/>
              <a:p>
                <a:pPr algn="r">
                  <a:buSzPct val="25000"/>
                </a:pPr>
                <a:r>
                  <a:rPr lang="de-DE"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Procedural Content </a:t>
                </a:r>
              </a:p>
              <a:p>
                <a:pPr algn="r">
                  <a:buSzPct val="25000"/>
                </a:pPr>
                <a:r>
                  <a:rPr lang="de-DE"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Generation</a:t>
                </a:r>
              </a:p>
            </p:txBody>
          </p:sp>
          <p:sp>
            <p:nvSpPr>
              <p:cNvPr id="16" name="îṡľiḋe">
                <a:extLst>
                  <a:ext uri="{FF2B5EF4-FFF2-40B4-BE49-F238E27FC236}">
                    <a16:creationId xmlns:a16="http://schemas.microsoft.com/office/drawing/2014/main" id="{4C924B9B-E5D3-4DEA-A638-753B7D792912}"/>
                  </a:ext>
                </a:extLst>
              </p:cNvPr>
              <p:cNvSpPr txBox="1"/>
              <p:nvPr/>
            </p:nvSpPr>
            <p:spPr>
              <a:xfrm>
                <a:off x="8132660" y="1949703"/>
                <a:ext cx="3249870" cy="2874397"/>
              </a:xfrm>
              <a:prstGeom prst="rect">
                <a:avLst/>
              </a:prstGeom>
              <a:noFill/>
              <a:ln>
                <a:noFill/>
              </a:ln>
            </p:spPr>
            <p:txBody>
              <a:bodyPr lIns="91440" tIns="45720" rIns="91440" bIns="45720" anchor="t" anchorCtr="0">
                <a:normAutofit fontScale="92500" lnSpcReduction="10000"/>
              </a:bodyPr>
              <a:lstStyle/>
              <a:p>
                <a:pPr marL="685800" lvl="1" indent="-228600">
                  <a:buFont typeface="Arial" panose="020B0604020202020204" pitchFamily="34" charset="0"/>
                  <a:buChar char="●"/>
                </a:pPr>
                <a:endParaRPr lang="zh-CN" altLang="en-US" dirty="0"/>
              </a:p>
              <a:p>
                <a:pPr marL="685800" lvl="1" indent="-228600">
                  <a:lnSpc>
                    <a:spcPct val="17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Procedural Generation (PCG)</a:t>
                </a:r>
              </a:p>
              <a:p>
                <a:pPr marL="685800" lvl="1" indent="-228600">
                  <a:lnSpc>
                    <a:spcPct val="17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 area is automatically generated using the laws of physical geography, which is the basis of open world games.</a:t>
                </a:r>
              </a:p>
              <a:p>
                <a:pPr marL="685800" lvl="1" indent="-228600">
                  <a:lnSpc>
                    <a:spcPct val="17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PCG is one of the core technologies of next-generation games.</a:t>
                </a:r>
              </a:p>
            </p:txBody>
          </p:sp>
        </p:grpSp>
        <p:grpSp>
          <p:nvGrpSpPr>
            <p:cNvPr id="9" name="îṧḷîdè">
              <a:extLst>
                <a:ext uri="{FF2B5EF4-FFF2-40B4-BE49-F238E27FC236}">
                  <a16:creationId xmlns:a16="http://schemas.microsoft.com/office/drawing/2014/main" id="{36CDEBF8-3A2C-416F-889B-924B357FA4DD}"/>
                </a:ext>
              </a:extLst>
            </p:cNvPr>
            <p:cNvGrpSpPr/>
            <p:nvPr/>
          </p:nvGrpSpPr>
          <p:grpSpPr>
            <a:xfrm>
              <a:off x="669920" y="3681098"/>
              <a:ext cx="3892108" cy="3154256"/>
              <a:chOff x="8658998" y="1543835"/>
              <a:chExt cx="2454360" cy="3154256"/>
            </a:xfrm>
          </p:grpSpPr>
          <p:sp>
            <p:nvSpPr>
              <p:cNvPr id="13" name="îş1îde">
                <a:extLst>
                  <a:ext uri="{FF2B5EF4-FFF2-40B4-BE49-F238E27FC236}">
                    <a16:creationId xmlns:a16="http://schemas.microsoft.com/office/drawing/2014/main" id="{0AB36A13-087F-4740-8B33-328B1914CF99}"/>
                  </a:ext>
                </a:extLst>
              </p:cNvPr>
              <p:cNvSpPr txBox="1"/>
              <p:nvPr/>
            </p:nvSpPr>
            <p:spPr>
              <a:xfrm>
                <a:off x="8661000" y="1543835"/>
                <a:ext cx="2295000" cy="439417"/>
              </a:xfrm>
              <a:prstGeom prst="rect">
                <a:avLst/>
              </a:prstGeom>
              <a:noFill/>
              <a:ln>
                <a:noFill/>
              </a:ln>
            </p:spPr>
            <p:txBody>
              <a:bodyPr wrap="none" lIns="91440" tIns="45720" rIns="91440" bIns="45720" anchor="t" anchorCtr="0">
                <a:normAutofit fontScale="92500" lnSpcReduction="20000"/>
              </a:bodyPr>
              <a:lstStyle/>
              <a:p>
                <a:pPr>
                  <a:buSzPct val="25000"/>
                </a:pPr>
                <a:r>
                  <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Unreal Engine </a:t>
                </a:r>
              </a:p>
            </p:txBody>
          </p:sp>
          <p:sp>
            <p:nvSpPr>
              <p:cNvPr id="14" name="íṣḻíḋe">
                <a:extLst>
                  <a:ext uri="{FF2B5EF4-FFF2-40B4-BE49-F238E27FC236}">
                    <a16:creationId xmlns:a16="http://schemas.microsoft.com/office/drawing/2014/main" id="{03E17143-2395-4BA7-9BF7-6D553FE99DE1}"/>
                  </a:ext>
                </a:extLst>
              </p:cNvPr>
              <p:cNvSpPr txBox="1"/>
              <p:nvPr/>
            </p:nvSpPr>
            <p:spPr>
              <a:xfrm>
                <a:off x="8658998" y="1913068"/>
                <a:ext cx="2454360" cy="2785023"/>
              </a:xfrm>
              <a:prstGeom prst="rect">
                <a:avLst/>
              </a:prstGeom>
              <a:noFill/>
              <a:ln>
                <a:noFill/>
              </a:ln>
            </p:spPr>
            <p:txBody>
              <a:bodyPr lIns="91440" tIns="45720" rIns="91440" bIns="45720" anchor="t" anchorCtr="0">
                <a:normAutofit/>
              </a:bodyPr>
              <a:lstStyle/>
              <a:p>
                <a:pPr marL="171450" indent="-171450">
                  <a:lnSpc>
                    <a:spcPct val="150000"/>
                  </a:lnSpc>
                  <a:buSzPct val="25000"/>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The Chinese game market lacks a 3D environment construction process integrated into the game engine.</a:t>
                </a:r>
              </a:p>
              <a:p>
                <a:pPr marL="171450" indent="-171450">
                  <a:lnSpc>
                    <a:spcPct val="150000"/>
                  </a:lnSpc>
                  <a:buSzPct val="25000"/>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Through the program scene design module of unreal engine, this study constructed a complete automatic blueprint of cold zone and established a perfect vegetation covers.</a:t>
                </a:r>
                <a:endParaRPr lang="de-DE" sz="1600" dirty="0">
                  <a:latin typeface="Times New Roman" panose="02020603050405020304" pitchFamily="18" charset="0"/>
                  <a:cs typeface="Times New Roman" panose="02020603050405020304" pitchFamily="18" charset="0"/>
                </a:endParaRPr>
              </a:p>
            </p:txBody>
          </p:sp>
        </p:grpSp>
        <p:grpSp>
          <p:nvGrpSpPr>
            <p:cNvPr id="10" name="íṩlíḍe">
              <a:extLst>
                <a:ext uri="{FF2B5EF4-FFF2-40B4-BE49-F238E27FC236}">
                  <a16:creationId xmlns:a16="http://schemas.microsoft.com/office/drawing/2014/main" id="{72F49105-E8F3-4387-AC66-E5E56D219BF7}"/>
                </a:ext>
              </a:extLst>
            </p:cNvPr>
            <p:cNvGrpSpPr/>
            <p:nvPr/>
          </p:nvGrpSpPr>
          <p:grpSpPr>
            <a:xfrm>
              <a:off x="624700" y="1253136"/>
              <a:ext cx="3272484" cy="2534878"/>
              <a:chOff x="8624891" y="1133801"/>
              <a:chExt cx="2441140" cy="2534878"/>
            </a:xfrm>
          </p:grpSpPr>
          <p:sp>
            <p:nvSpPr>
              <p:cNvPr id="11" name="íṥlide">
                <a:extLst>
                  <a:ext uri="{FF2B5EF4-FFF2-40B4-BE49-F238E27FC236}">
                    <a16:creationId xmlns:a16="http://schemas.microsoft.com/office/drawing/2014/main" id="{1E3BA856-EF59-4ED0-9BB2-9967EF613B9B}"/>
                  </a:ext>
                </a:extLst>
              </p:cNvPr>
              <p:cNvSpPr txBox="1"/>
              <p:nvPr/>
            </p:nvSpPr>
            <p:spPr>
              <a:xfrm>
                <a:off x="8771031" y="1133801"/>
                <a:ext cx="2295000" cy="439417"/>
              </a:xfrm>
              <a:prstGeom prst="rect">
                <a:avLst/>
              </a:prstGeom>
              <a:noFill/>
              <a:ln>
                <a:noFill/>
              </a:ln>
            </p:spPr>
            <p:txBody>
              <a:bodyPr wrap="none" lIns="91440" tIns="45720" rIns="91440" bIns="45720" anchor="t" anchorCtr="0">
                <a:noAutofit/>
              </a:bodyPr>
              <a:lstStyle/>
              <a:p>
                <a:pPr>
                  <a:buSzPct val="25000"/>
                </a:pPr>
                <a:r>
                  <a:rPr lang="en-US" altLang="zh-CN"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Next-Gen Game</a:t>
                </a:r>
                <a:endPar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sp>
            <p:nvSpPr>
              <p:cNvPr id="12" name="îśľîḓe">
                <a:extLst>
                  <a:ext uri="{FF2B5EF4-FFF2-40B4-BE49-F238E27FC236}">
                    <a16:creationId xmlns:a16="http://schemas.microsoft.com/office/drawing/2014/main" id="{8A352302-5917-4A5A-A4BB-FC5919932AE6}"/>
                  </a:ext>
                </a:extLst>
              </p:cNvPr>
              <p:cNvSpPr txBox="1"/>
              <p:nvPr/>
            </p:nvSpPr>
            <p:spPr>
              <a:xfrm>
                <a:off x="8624891" y="1561775"/>
                <a:ext cx="2295000" cy="2106904"/>
              </a:xfrm>
              <a:prstGeom prst="rect">
                <a:avLst/>
              </a:prstGeom>
              <a:noFill/>
              <a:ln>
                <a:noFill/>
              </a:ln>
            </p:spPr>
            <p:txBody>
              <a:bodyPr lIns="91440" tIns="45720" rIns="91440" bIns="45720" anchor="t" anchorCtr="0">
                <a:normAutofit fontScale="92500"/>
              </a:bodyPr>
              <a:lstStyle/>
              <a:p>
                <a:pPr marL="285750" indent="-285750">
                  <a:lnSpc>
                    <a:spcPct val="150000"/>
                  </a:lnSpc>
                  <a:buSzPct val="25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Next-generation games refer to games that are more advanced than similar games.</a:t>
                </a:r>
              </a:p>
              <a:p>
                <a:pPr marL="285750" indent="-285750">
                  <a:lnSpc>
                    <a:spcPct val="150000"/>
                  </a:lnSpc>
                  <a:buSzPct val="25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China's game market will reach 278.6 billion in 2020</a:t>
                </a:r>
              </a:p>
            </p:txBody>
          </p:sp>
        </p:grpSp>
      </p:grpSp>
      <p:pic>
        <p:nvPicPr>
          <p:cNvPr id="32" name="图片 31">
            <a:extLst>
              <a:ext uri="{FF2B5EF4-FFF2-40B4-BE49-F238E27FC236}">
                <a16:creationId xmlns:a16="http://schemas.microsoft.com/office/drawing/2014/main" id="{AE5B4378-40F3-44B1-BF97-73E984F4C2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7835" y="3430648"/>
            <a:ext cx="1165833" cy="1106746"/>
          </a:xfrm>
          <a:prstGeom prst="rect">
            <a:avLst/>
          </a:prstGeom>
        </p:spPr>
      </p:pic>
      <p:pic>
        <p:nvPicPr>
          <p:cNvPr id="36" name="图片 35">
            <a:extLst>
              <a:ext uri="{FF2B5EF4-FFF2-40B4-BE49-F238E27FC236}">
                <a16:creationId xmlns:a16="http://schemas.microsoft.com/office/drawing/2014/main" id="{21F11E17-ECDC-44B7-B873-CCB6D2BEF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2238" y="3381897"/>
            <a:ext cx="1732980" cy="1799847"/>
          </a:xfrm>
          <a:prstGeom prst="rect">
            <a:avLst/>
          </a:prstGeom>
        </p:spPr>
      </p:pic>
      <p:pic>
        <p:nvPicPr>
          <p:cNvPr id="27" name="图片 26">
            <a:extLst>
              <a:ext uri="{FF2B5EF4-FFF2-40B4-BE49-F238E27FC236}">
                <a16:creationId xmlns:a16="http://schemas.microsoft.com/office/drawing/2014/main" id="{B0085835-E8A5-4C0D-B4B2-B272B2040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
        <p:nvSpPr>
          <p:cNvPr id="29" name="íṥlide">
            <a:extLst>
              <a:ext uri="{FF2B5EF4-FFF2-40B4-BE49-F238E27FC236}">
                <a16:creationId xmlns:a16="http://schemas.microsoft.com/office/drawing/2014/main" id="{4CA58161-D26A-47A8-B36C-D3EE3AEB941C}"/>
              </a:ext>
            </a:extLst>
          </p:cNvPr>
          <p:cNvSpPr txBox="1"/>
          <p:nvPr/>
        </p:nvSpPr>
        <p:spPr>
          <a:xfrm>
            <a:off x="8277055" y="1079333"/>
            <a:ext cx="3076574" cy="439417"/>
          </a:xfrm>
          <a:prstGeom prst="rect">
            <a:avLst/>
          </a:prstGeom>
          <a:noFill/>
          <a:ln>
            <a:noFill/>
          </a:ln>
        </p:spPr>
        <p:txBody>
          <a:bodyPr wrap="none" lIns="91440" tIns="45720" rIns="91440" bIns="45720" anchor="t" anchorCtr="0">
            <a:noAutofit/>
          </a:bodyPr>
          <a:lstStyle/>
          <a:p>
            <a:pPr>
              <a:buSzPct val="25000"/>
            </a:pPr>
            <a:r>
              <a:rPr lang="en-US"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Cold temperate zone</a:t>
            </a:r>
            <a:endPar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sp>
        <p:nvSpPr>
          <p:cNvPr id="33" name="íṩļíḍé">
            <a:extLst>
              <a:ext uri="{FF2B5EF4-FFF2-40B4-BE49-F238E27FC236}">
                <a16:creationId xmlns:a16="http://schemas.microsoft.com/office/drawing/2014/main" id="{D37D7CD2-621E-4536-8BC7-C74B3D8D93C6}"/>
              </a:ext>
            </a:extLst>
          </p:cNvPr>
          <p:cNvSpPr/>
          <p:nvPr/>
        </p:nvSpPr>
        <p:spPr>
          <a:xfrm flipH="1" flipV="1">
            <a:off x="5414570" y="1004239"/>
            <a:ext cx="2106903" cy="2106903"/>
          </a:xfrm>
          <a:prstGeom prst="teardrop">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4E23335C-5E1A-492A-962E-D50030465B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6524" y="1006201"/>
            <a:ext cx="1886806" cy="1958200"/>
          </a:xfrm>
          <a:prstGeom prst="rect">
            <a:avLst/>
          </a:prstGeom>
        </p:spPr>
      </p:pic>
      <p:pic>
        <p:nvPicPr>
          <p:cNvPr id="17" name="图片 16">
            <a:extLst>
              <a:ext uri="{FF2B5EF4-FFF2-40B4-BE49-F238E27FC236}">
                <a16:creationId xmlns:a16="http://schemas.microsoft.com/office/drawing/2014/main" id="{DD7445FE-9D61-4CD5-BE10-A7DF9D282B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91829" y="1939073"/>
            <a:ext cx="1247984" cy="831989"/>
          </a:xfrm>
          <a:prstGeom prst="rect">
            <a:avLst/>
          </a:prstGeom>
        </p:spPr>
      </p:pic>
    </p:spTree>
    <p:extLst>
      <p:ext uri="{BB962C8B-B14F-4D97-AF65-F5344CB8AC3E}">
        <p14:creationId xmlns:p14="http://schemas.microsoft.com/office/powerpoint/2010/main" val="398059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CB7135E-BA76-4C26-937C-EFDC52643D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8" name="图片 7">
            <a:extLst>
              <a:ext uri="{FF2B5EF4-FFF2-40B4-BE49-F238E27FC236}">
                <a16:creationId xmlns:a16="http://schemas.microsoft.com/office/drawing/2014/main" id="{24B0303F-C4D7-4977-94F1-18F4BB1E761D}"/>
              </a:ext>
            </a:extLst>
          </p:cNvPr>
          <p:cNvPicPr>
            <a:picLocks noChangeAspect="1"/>
          </p:cNvPicPr>
          <p:nvPr/>
        </p:nvPicPr>
        <p:blipFill>
          <a:blip r:embed="rId4"/>
          <a:stretch>
            <a:fillRect/>
          </a:stretch>
        </p:blipFill>
        <p:spPr>
          <a:xfrm>
            <a:off x="454485" y="509855"/>
            <a:ext cx="11283030" cy="5936990"/>
          </a:xfrm>
          <a:prstGeom prst="rect">
            <a:avLst/>
          </a:prstGeom>
        </p:spPr>
      </p:pic>
      <p:sp>
        <p:nvSpPr>
          <p:cNvPr id="2" name="标题 1">
            <a:extLst>
              <a:ext uri="{FF2B5EF4-FFF2-40B4-BE49-F238E27FC236}">
                <a16:creationId xmlns:a16="http://schemas.microsoft.com/office/drawing/2014/main" id="{596B8FE9-80D0-4502-82CE-4DABD9C25084}"/>
              </a:ext>
            </a:extLst>
          </p:cNvPr>
          <p:cNvSpPr>
            <a:spLocks noGrp="1"/>
          </p:cNvSpPr>
          <p:nvPr>
            <p:ph type="title"/>
          </p:nvPr>
        </p:nvSpPr>
        <p:spPr>
          <a:xfrm>
            <a:off x="670718" y="0"/>
            <a:ext cx="10850563" cy="509855"/>
          </a:xfrm>
        </p:spPr>
        <p:txBody>
          <a:bodyPr/>
          <a:lstStyle/>
          <a:p>
            <a:pPr algn="ctr"/>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Research Flow Chart</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820DECDC-6BED-455C-8786-5CFA4EEC7D6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DF8E4748-B724-45C6-BB8B-BC54C300154C}"/>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pic>
        <p:nvPicPr>
          <p:cNvPr id="7" name="图片 6">
            <a:extLst>
              <a:ext uri="{FF2B5EF4-FFF2-40B4-BE49-F238E27FC236}">
                <a16:creationId xmlns:a16="http://schemas.microsoft.com/office/drawing/2014/main" id="{77281DC9-B2E5-4D87-9C64-D3482A940E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9" name="矩形 8">
            <a:extLst>
              <a:ext uri="{FF2B5EF4-FFF2-40B4-BE49-F238E27FC236}">
                <a16:creationId xmlns:a16="http://schemas.microsoft.com/office/drawing/2014/main" id="{8AA0E782-8B44-4897-ADC6-B56AB2C709D1}"/>
              </a:ext>
            </a:extLst>
          </p:cNvPr>
          <p:cNvSpPr/>
          <p:nvPr/>
        </p:nvSpPr>
        <p:spPr>
          <a:xfrm>
            <a:off x="3428070" y="6446844"/>
            <a:ext cx="6096000" cy="307777"/>
          </a:xfrm>
          <a:prstGeom prst="rect">
            <a:avLst/>
          </a:prstGeom>
        </p:spPr>
        <p:txBody>
          <a:bodyPr>
            <a:spAutoFit/>
          </a:bodyPr>
          <a:lstStyle/>
          <a:p>
            <a:pPr algn="ctr">
              <a:spcBef>
                <a:spcPts val="600"/>
              </a:spcBef>
              <a:spcAft>
                <a:spcPts val="600"/>
              </a:spcAft>
            </a:pPr>
            <a:r>
              <a:rPr lang="en-GB" altLang="zh-CN" sz="1400" b="1" dirty="0">
                <a:latin typeface="Times New Roman" panose="02020603050405020304" pitchFamily="18" charset="0"/>
                <a:cs typeface="Times New Roman" panose="02020603050405020304" pitchFamily="18" charset="0"/>
              </a:rPr>
              <a:t>Figure 3.1 </a:t>
            </a:r>
            <a:r>
              <a:rPr lang="en-US" altLang="zh-CN" sz="1400" b="1" dirty="0">
                <a:latin typeface="Times New Roman" panose="02020603050405020304" pitchFamily="18" charset="0"/>
                <a:cs typeface="Times New Roman" panose="02020603050405020304" pitchFamily="18" charset="0"/>
              </a:rPr>
              <a:t>Research flow chart</a:t>
            </a:r>
            <a:endParaRPr lang="zh-CN" altLang="zh-C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7935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7DA425C-699F-433A-B719-273C66454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12" name="图片 11">
            <a:extLst>
              <a:ext uri="{FF2B5EF4-FFF2-40B4-BE49-F238E27FC236}">
                <a16:creationId xmlns:a16="http://schemas.microsoft.com/office/drawing/2014/main" id="{7BC7E093-68AB-4DFE-B430-C77947672A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pic>
        <p:nvPicPr>
          <p:cNvPr id="7" name="图片 6">
            <a:extLst>
              <a:ext uri="{FF2B5EF4-FFF2-40B4-BE49-F238E27FC236}">
                <a16:creationId xmlns:a16="http://schemas.microsoft.com/office/drawing/2014/main" id="{409A47D2-7D9A-492A-835E-5AFC7DEE9D72}"/>
              </a:ext>
            </a:extLst>
          </p:cNvPr>
          <p:cNvPicPr/>
          <p:nvPr/>
        </p:nvPicPr>
        <p:blipFill>
          <a:blip r:embed="rId5"/>
          <a:stretch>
            <a:fillRect/>
          </a:stretch>
        </p:blipFill>
        <p:spPr>
          <a:xfrm>
            <a:off x="1325916" y="1028700"/>
            <a:ext cx="9540171" cy="5418144"/>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69924" y="1"/>
            <a:ext cx="10850563" cy="1028699"/>
          </a:xfrm>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Plant Model Building</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sp>
        <p:nvSpPr>
          <p:cNvPr id="3" name="矩形 2">
            <a:extLst>
              <a:ext uri="{FF2B5EF4-FFF2-40B4-BE49-F238E27FC236}">
                <a16:creationId xmlns:a16="http://schemas.microsoft.com/office/drawing/2014/main" id="{5143E8D5-CB31-4B2C-AFA4-47B2F3904DD2}"/>
              </a:ext>
            </a:extLst>
          </p:cNvPr>
          <p:cNvSpPr/>
          <p:nvPr/>
        </p:nvSpPr>
        <p:spPr>
          <a:xfrm>
            <a:off x="3047205" y="6446844"/>
            <a:ext cx="6096000" cy="307777"/>
          </a:xfrm>
          <a:prstGeom prst="rect">
            <a:avLst/>
          </a:prstGeom>
        </p:spPr>
        <p:txBody>
          <a:bodyPr>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4.1 </a:t>
            </a:r>
            <a:r>
              <a:rPr lang="en-US" altLang="zh-CN" sz="1400" b="1" kern="50" dirty="0">
                <a:latin typeface="Times New Roman" panose="02020603050405020304" pitchFamily="18" charset="0"/>
                <a:ea typeface="DejaVu Sans"/>
                <a:cs typeface="Times New Roman" panose="02020603050405020304" pitchFamily="18" charset="0"/>
              </a:rPr>
              <a:t>Schematic diagram of all assets</a:t>
            </a:r>
            <a:endParaRPr lang="zh-CN" altLang="zh-CN" sz="1400" b="1" kern="50" dirty="0">
              <a:latin typeface="Times New Roman" panose="02020603050405020304" pitchFamily="18" charset="0"/>
              <a:ea typeface="DejaVu Sans"/>
              <a:cs typeface="Times New Roman" panose="02020603050405020304" pitchFamily="18" charset="0"/>
            </a:endParaRPr>
          </a:p>
        </p:txBody>
      </p:sp>
    </p:spTree>
    <p:extLst>
      <p:ext uri="{BB962C8B-B14F-4D97-AF65-F5344CB8AC3E}">
        <p14:creationId xmlns:p14="http://schemas.microsoft.com/office/powerpoint/2010/main" val="3960445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7BC7E093-68AB-4DFE-B430-C77947672A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pic>
        <p:nvPicPr>
          <p:cNvPr id="5" name="图片 4">
            <a:extLst>
              <a:ext uri="{FF2B5EF4-FFF2-40B4-BE49-F238E27FC236}">
                <a16:creationId xmlns:a16="http://schemas.microsoft.com/office/drawing/2014/main" id="{DDAC5B10-AC4F-4373-805B-68E768EA0511}"/>
              </a:ext>
            </a:extLst>
          </p:cNvPr>
          <p:cNvPicPr>
            <a:picLocks noChangeAspect="1"/>
          </p:cNvPicPr>
          <p:nvPr/>
        </p:nvPicPr>
        <p:blipFill>
          <a:blip r:embed="rId4"/>
          <a:stretch>
            <a:fillRect/>
          </a:stretch>
        </p:blipFill>
        <p:spPr>
          <a:xfrm>
            <a:off x="2556777" y="1132948"/>
            <a:ext cx="9422616" cy="5397155"/>
          </a:xfrm>
          <a:prstGeom prst="rect">
            <a:avLst/>
          </a:prstGeom>
        </p:spPr>
      </p:pic>
      <p:pic>
        <p:nvPicPr>
          <p:cNvPr id="11" name="图片 10">
            <a:extLst>
              <a:ext uri="{FF2B5EF4-FFF2-40B4-BE49-F238E27FC236}">
                <a16:creationId xmlns:a16="http://schemas.microsoft.com/office/drawing/2014/main" id="{27DA425C-699F-433A-B719-273C664540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69924" y="1"/>
            <a:ext cx="10850563" cy="1028699"/>
          </a:xfrm>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Plant Model Building-Forest</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a:xfrm>
            <a:off x="9006839" y="6252846"/>
            <a:ext cx="2909888" cy="206381"/>
          </a:xfrm>
        </p:spPr>
        <p:txBody>
          <a:bodyPr/>
          <a:lstStyle/>
          <a:p>
            <a:fld id="{5DD3DB80-B894-403A-B48E-6FDC1A72010E}" type="slidenum">
              <a:rPr lang="zh-CN" altLang="en-US" smtClean="0"/>
              <a:pPr/>
              <a:t>6</a:t>
            </a:fld>
            <a:endParaRPr lang="zh-CN" altLang="en-US" dirty="0"/>
          </a:p>
        </p:txBody>
      </p:sp>
      <p:sp>
        <p:nvSpPr>
          <p:cNvPr id="10" name="矩形 9">
            <a:extLst>
              <a:ext uri="{FF2B5EF4-FFF2-40B4-BE49-F238E27FC236}">
                <a16:creationId xmlns:a16="http://schemas.microsoft.com/office/drawing/2014/main" id="{9FF44EEC-B7F0-4F28-B33A-C6C3514B2D97}"/>
              </a:ext>
            </a:extLst>
          </p:cNvPr>
          <p:cNvSpPr/>
          <p:nvPr/>
        </p:nvSpPr>
        <p:spPr>
          <a:xfrm>
            <a:off x="471142" y="941238"/>
            <a:ext cx="7098500" cy="579967"/>
          </a:xfrm>
          <a:prstGeom prst="rect">
            <a:avLst/>
          </a:prstGeom>
        </p:spPr>
        <p:txBody>
          <a:bodyPr wrap="square">
            <a:spAutoFit/>
          </a:bodyPr>
          <a:lstStyle/>
          <a:p>
            <a:pPr>
              <a:lnSpc>
                <a:spcPct val="150000"/>
              </a:lnSpc>
            </a:pPr>
            <a:r>
              <a:rPr lang="en-US" altLang="zh-CN" sz="2400" b="1" dirty="0">
                <a:latin typeface="Times New Roman" panose="02020603050405020304" pitchFamily="18" charset="0"/>
                <a:cs typeface="Times New Roman" panose="02020603050405020304" pitchFamily="18" charset="0"/>
              </a:rPr>
              <a:t>Forest: </a:t>
            </a:r>
            <a:r>
              <a:rPr lang="en-US" altLang="zh-CN" sz="2400" dirty="0">
                <a:latin typeface="Times New Roman" panose="02020603050405020304" pitchFamily="18" charset="0"/>
                <a:cs typeface="Times New Roman" panose="02020603050405020304" pitchFamily="18" charset="0"/>
              </a:rPr>
              <a:t>Three vegetation subtypes</a:t>
            </a:r>
          </a:p>
        </p:txBody>
      </p:sp>
      <p:sp>
        <p:nvSpPr>
          <p:cNvPr id="8" name="矩形 7">
            <a:extLst>
              <a:ext uri="{FF2B5EF4-FFF2-40B4-BE49-F238E27FC236}">
                <a16:creationId xmlns:a16="http://schemas.microsoft.com/office/drawing/2014/main" id="{636000DA-F16F-4008-8CFC-3B7C1D5EFD0D}"/>
              </a:ext>
            </a:extLst>
          </p:cNvPr>
          <p:cNvSpPr/>
          <p:nvPr/>
        </p:nvSpPr>
        <p:spPr>
          <a:xfrm>
            <a:off x="85823" y="2998238"/>
            <a:ext cx="2491274" cy="170456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highlight>
                  <a:srgbClr val="C0C0C0"/>
                </a:highlight>
                <a:latin typeface="Times New Roman" panose="02020603050405020304" pitchFamily="18" charset="0"/>
                <a:cs typeface="Times New Roman" panose="02020603050405020304" pitchFamily="18" charset="0"/>
              </a:rPr>
              <a:t>Broad leaved forest: </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white birch forest, and small-area black alder forest.</a:t>
            </a:r>
            <a:endParaRPr lang="zh-CN" altLang="zh-CN"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CFD8FCBC-9472-4C44-8BBB-A8B4E8078AA2}"/>
              </a:ext>
            </a:extLst>
          </p:cNvPr>
          <p:cNvSpPr/>
          <p:nvPr/>
        </p:nvSpPr>
        <p:spPr>
          <a:xfrm>
            <a:off x="497487" y="1456972"/>
            <a:ext cx="6096000" cy="458074"/>
          </a:xfrm>
          <a:prstGeom prst="rect">
            <a:avLst/>
          </a:prstGeom>
        </p:spPr>
        <p:txBody>
          <a:bodyPr>
            <a:spAutoFit/>
          </a:bodyPr>
          <a:lstStyle/>
          <a:p>
            <a:pPr marL="285750" indent="-285750">
              <a:lnSpc>
                <a:spcPct val="150000"/>
              </a:lnSpc>
              <a:buFont typeface="Arial" panose="020B0604020202020204" pitchFamily="34" charset="0"/>
              <a:buChar char="•"/>
            </a:pPr>
            <a:r>
              <a:rPr lang="en-US" altLang="zh-CN" b="1" dirty="0">
                <a:highlight>
                  <a:srgbClr val="C0C0C0"/>
                </a:highlight>
                <a:latin typeface="Times New Roman" panose="02020603050405020304" pitchFamily="18" charset="0"/>
                <a:cs typeface="Times New Roman" panose="02020603050405020304" pitchFamily="18" charset="0"/>
              </a:rPr>
              <a:t>Coniferous forest: </a:t>
            </a:r>
            <a:r>
              <a:rPr lang="en-US" altLang="zh-CN" dirty="0" err="1">
                <a:latin typeface="Times New Roman" panose="02020603050405020304" pitchFamily="18" charset="0"/>
                <a:cs typeface="Times New Roman" panose="02020603050405020304" pitchFamily="18" charset="0"/>
              </a:rPr>
              <a:t>Xing’an</a:t>
            </a:r>
            <a:r>
              <a:rPr lang="en-US" altLang="zh-CN" dirty="0">
                <a:latin typeface="Times New Roman" panose="02020603050405020304" pitchFamily="18" charset="0"/>
                <a:cs typeface="Times New Roman" panose="02020603050405020304" pitchFamily="18" charset="0"/>
              </a:rPr>
              <a:t> larch forest </a:t>
            </a:r>
          </a:p>
        </p:txBody>
      </p:sp>
      <p:sp>
        <p:nvSpPr>
          <p:cNvPr id="13" name="矩形 12">
            <a:extLst>
              <a:ext uri="{FF2B5EF4-FFF2-40B4-BE49-F238E27FC236}">
                <a16:creationId xmlns:a16="http://schemas.microsoft.com/office/drawing/2014/main" id="{37ADBFF7-655A-4F27-905C-BB8BF89B0D91}"/>
              </a:ext>
            </a:extLst>
          </p:cNvPr>
          <p:cNvSpPr/>
          <p:nvPr/>
        </p:nvSpPr>
        <p:spPr>
          <a:xfrm>
            <a:off x="497486" y="1927818"/>
            <a:ext cx="7612843" cy="87357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highlight>
                  <a:srgbClr val="C0C0C0"/>
                </a:highlight>
                <a:latin typeface="Times New Roman" panose="02020603050405020304" pitchFamily="18" charset="0"/>
                <a:cs typeface="Times New Roman" panose="02020603050405020304" pitchFamily="18" charset="0"/>
              </a:rPr>
              <a:t>Coniferous and broad-leaved mixed forest: </a:t>
            </a:r>
            <a:r>
              <a:rPr lang="en-US" altLang="zh-CN" dirty="0">
                <a:latin typeface="Times New Roman" panose="02020603050405020304" pitchFamily="18" charset="0"/>
                <a:cs typeface="Times New Roman" panose="02020603050405020304" pitchFamily="18" charset="0"/>
              </a:rPr>
              <a:t>the mixed forest of </a:t>
            </a:r>
            <a:r>
              <a:rPr lang="en-US" altLang="zh-CN" dirty="0" err="1">
                <a:latin typeface="Times New Roman" panose="02020603050405020304" pitchFamily="18" charset="0"/>
                <a:cs typeface="Times New Roman" panose="02020603050405020304" pitchFamily="18" charset="0"/>
              </a:rPr>
              <a:t>Xing’an</a:t>
            </a:r>
            <a:r>
              <a:rPr lang="en-US" altLang="zh-CN" dirty="0">
                <a:latin typeface="Times New Roman" panose="02020603050405020304" pitchFamily="18" charset="0"/>
                <a:cs typeface="Times New Roman" panose="02020603050405020304" pitchFamily="18" charset="0"/>
              </a:rPr>
              <a:t> larch and white birch is only the transitional vegetation type in this area.</a:t>
            </a:r>
          </a:p>
        </p:txBody>
      </p:sp>
      <p:sp>
        <p:nvSpPr>
          <p:cNvPr id="3" name="矩形 2">
            <a:extLst>
              <a:ext uri="{FF2B5EF4-FFF2-40B4-BE49-F238E27FC236}">
                <a16:creationId xmlns:a16="http://schemas.microsoft.com/office/drawing/2014/main" id="{A657BB06-1A61-4794-A746-3E82B309D381}"/>
              </a:ext>
            </a:extLst>
          </p:cNvPr>
          <p:cNvSpPr/>
          <p:nvPr/>
        </p:nvSpPr>
        <p:spPr>
          <a:xfrm>
            <a:off x="6326513" y="6480462"/>
            <a:ext cx="1883144" cy="307777"/>
          </a:xfrm>
          <a:prstGeom prst="rect">
            <a:avLst/>
          </a:prstGeom>
        </p:spPr>
        <p:txBody>
          <a:bodyPr wrap="none">
            <a:spAutoFit/>
          </a:bodyPr>
          <a:lstStyle/>
          <a:p>
            <a:r>
              <a:rPr lang="en-GB" altLang="zh-CN" sz="1400" b="1" dirty="0">
                <a:latin typeface="Times New Roman" panose="02020603050405020304" pitchFamily="18" charset="0"/>
                <a:cs typeface="Times New Roman" panose="02020603050405020304" pitchFamily="18" charset="0"/>
              </a:rPr>
              <a:t>Figure 5.1 </a:t>
            </a:r>
            <a:r>
              <a:rPr lang="en-US" altLang="zh-CN" sz="1400" b="1" dirty="0">
                <a:latin typeface="Times New Roman" panose="02020603050405020304" pitchFamily="18" charset="0"/>
                <a:cs typeface="Times New Roman" panose="02020603050405020304" pitchFamily="18" charset="0"/>
              </a:rPr>
              <a:t>Tree table</a:t>
            </a:r>
            <a:r>
              <a:rPr lang="en-GB" altLang="zh-CN" sz="1400" b="1" dirty="0">
                <a:latin typeface="Times New Roman" panose="02020603050405020304" pitchFamily="18" charset="0"/>
                <a:cs typeface="Times New Roman" panose="02020603050405020304" pitchFamily="18" charset="0"/>
              </a:rPr>
              <a:t> </a:t>
            </a:r>
            <a:endParaRPr lang="zh-CN" altLang="en-US" sz="1400" dirty="0"/>
          </a:p>
        </p:txBody>
      </p:sp>
    </p:spTree>
    <p:extLst>
      <p:ext uri="{BB962C8B-B14F-4D97-AF65-F5344CB8AC3E}">
        <p14:creationId xmlns:p14="http://schemas.microsoft.com/office/powerpoint/2010/main" val="365636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7DA425C-699F-433A-B719-273C66454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5" name="图片 4">
            <a:extLst>
              <a:ext uri="{FF2B5EF4-FFF2-40B4-BE49-F238E27FC236}">
                <a16:creationId xmlns:a16="http://schemas.microsoft.com/office/drawing/2014/main" id="{43256499-D30C-464D-B488-AA89F29DF7B1}"/>
              </a:ext>
            </a:extLst>
          </p:cNvPr>
          <p:cNvPicPr>
            <a:picLocks noChangeAspect="1"/>
          </p:cNvPicPr>
          <p:nvPr/>
        </p:nvPicPr>
        <p:blipFill>
          <a:blip r:embed="rId4"/>
          <a:stretch>
            <a:fillRect/>
          </a:stretch>
        </p:blipFill>
        <p:spPr>
          <a:xfrm>
            <a:off x="3878670" y="549513"/>
            <a:ext cx="7636708" cy="6020796"/>
          </a:xfrm>
          <a:prstGeom prst="rect">
            <a:avLst/>
          </a:prstGeom>
        </p:spPr>
      </p:pic>
      <p:pic>
        <p:nvPicPr>
          <p:cNvPr id="12" name="图片 11">
            <a:extLst>
              <a:ext uri="{FF2B5EF4-FFF2-40B4-BE49-F238E27FC236}">
                <a16:creationId xmlns:a16="http://schemas.microsoft.com/office/drawing/2014/main" id="{7BC7E093-68AB-4DFE-B430-C77947672A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676622" y="0"/>
            <a:ext cx="10850563" cy="1028699"/>
          </a:xfrm>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Plant Model Building</a:t>
            </a:r>
            <a:b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br>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-Grassland</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a:xfrm>
            <a:off x="8625250" y="6260675"/>
            <a:ext cx="2909888" cy="206381"/>
          </a:xfrm>
        </p:spPr>
        <p:txBody>
          <a:bodyPr/>
          <a:lstStyle/>
          <a:p>
            <a:fld id="{5DD3DB80-B894-403A-B48E-6FDC1A72010E}" type="slidenum">
              <a:rPr lang="zh-CN" altLang="en-US" smtClean="0"/>
              <a:pPr/>
              <a:t>7</a:t>
            </a:fld>
            <a:endParaRPr lang="zh-CN" altLang="en-US" dirty="0"/>
          </a:p>
        </p:txBody>
      </p:sp>
      <p:sp>
        <p:nvSpPr>
          <p:cNvPr id="14" name="矩形 13">
            <a:extLst>
              <a:ext uri="{FF2B5EF4-FFF2-40B4-BE49-F238E27FC236}">
                <a16:creationId xmlns:a16="http://schemas.microsoft.com/office/drawing/2014/main" id="{67A0B9BB-9297-4FDE-AAA5-F1A0F623472D}"/>
              </a:ext>
            </a:extLst>
          </p:cNvPr>
          <p:cNvSpPr/>
          <p:nvPr/>
        </p:nvSpPr>
        <p:spPr>
          <a:xfrm>
            <a:off x="676622" y="1210930"/>
            <a:ext cx="2871673" cy="2949525"/>
          </a:xfrm>
          <a:prstGeom prst="rect">
            <a:avLst/>
          </a:prstGeom>
        </p:spPr>
        <p:txBody>
          <a:bodyPr wrap="square">
            <a:spAutoFit/>
          </a:bodyPr>
          <a:lstStyle/>
          <a:p>
            <a:pPr>
              <a:lnSpc>
                <a:spcPct val="150000"/>
              </a:lnSpc>
            </a:pPr>
            <a:r>
              <a:rPr lang="en-US" altLang="zh-CN" b="1" dirty="0">
                <a:highlight>
                  <a:srgbClr val="C0C0C0"/>
                </a:highlight>
                <a:latin typeface="Times New Roman" panose="02020603050405020304" pitchFamily="18" charset="0"/>
                <a:cs typeface="Times New Roman" panose="02020603050405020304" pitchFamily="18" charset="0"/>
              </a:rPr>
              <a:t>Shrub: </a:t>
            </a:r>
            <a:r>
              <a:rPr lang="en-US" altLang="zh-CN" dirty="0">
                <a:latin typeface="Times New Roman" panose="02020603050405020304" pitchFamily="18" charset="0"/>
                <a:cs typeface="Times New Roman" panose="02020603050405020304" pitchFamily="18" charset="0"/>
              </a:rPr>
              <a:t>Coniferous shrub, including 2 clusters: </a:t>
            </a:r>
            <a:r>
              <a:rPr lang="en-US" altLang="zh-CN" dirty="0" err="1">
                <a:latin typeface="Times New Roman" panose="02020603050405020304" pitchFamily="18" charset="0"/>
                <a:cs typeface="Times New Roman" panose="02020603050405020304" pitchFamily="18" charset="0"/>
              </a:rPr>
              <a:t>thinopyrus</a:t>
            </a:r>
            <a:r>
              <a:rPr lang="en-US" altLang="zh-CN" dirty="0">
                <a:latin typeface="Times New Roman" panose="02020603050405020304" pitchFamily="18" charset="0"/>
                <a:cs typeface="Times New Roman" panose="02020603050405020304" pitchFamily="18" charset="0"/>
              </a:rPr>
              <a:t> shrub and </a:t>
            </a:r>
            <a:r>
              <a:rPr lang="en-US" altLang="zh-CN" dirty="0" err="1">
                <a:latin typeface="Times New Roman" panose="02020603050405020304" pitchFamily="18" charset="0"/>
                <a:cs typeface="Times New Roman" panose="02020603050405020304" pitchFamily="18" charset="0"/>
              </a:rPr>
              <a:t>Xing'an</a:t>
            </a:r>
            <a:r>
              <a:rPr lang="en-US" altLang="zh-CN" dirty="0">
                <a:latin typeface="Times New Roman" panose="02020603050405020304" pitchFamily="18" charset="0"/>
                <a:cs typeface="Times New Roman" panose="02020603050405020304" pitchFamily="18" charset="0"/>
              </a:rPr>
              <a:t> juniper shrub.</a:t>
            </a:r>
          </a:p>
          <a:p>
            <a:pPr>
              <a:lnSpc>
                <a:spcPct val="150000"/>
              </a:lnSpc>
            </a:pPr>
            <a:r>
              <a:rPr lang="en-US" altLang="zh-CN" b="1" dirty="0">
                <a:highlight>
                  <a:srgbClr val="C0C0C0"/>
                </a:highlight>
                <a:latin typeface="Times New Roman" panose="02020603050405020304" pitchFamily="18" charset="0"/>
                <a:cs typeface="Times New Roman" panose="02020603050405020304" pitchFamily="18" charset="0"/>
              </a:rPr>
              <a:t>Grassland: </a:t>
            </a:r>
            <a:r>
              <a:rPr lang="en-US" altLang="zh-CN" dirty="0">
                <a:latin typeface="Times New Roman" panose="02020603050405020304" pitchFamily="18" charset="0"/>
                <a:cs typeface="Times New Roman" panose="02020603050405020304" pitchFamily="18" charset="0"/>
              </a:rPr>
              <a:t>thread leaf chrysanthemum grassland, </a:t>
            </a:r>
            <a:r>
              <a:rPr lang="en-US" altLang="zh-CN" dirty="0" err="1">
                <a:latin typeface="Times New Roman" panose="02020603050405020304" pitchFamily="18" charset="0"/>
                <a:cs typeface="Times New Roman" panose="02020603050405020304" pitchFamily="18" charset="0"/>
              </a:rPr>
              <a:t>Xing'an</a:t>
            </a:r>
            <a:r>
              <a:rPr lang="en-US" altLang="zh-CN" dirty="0">
                <a:latin typeface="Times New Roman" panose="02020603050405020304" pitchFamily="18" charset="0"/>
                <a:cs typeface="Times New Roman" panose="02020603050405020304" pitchFamily="18" charset="0"/>
              </a:rPr>
              <a:t> thyme grassland</a:t>
            </a:r>
            <a:endParaRPr lang="zh-CN" altLang="en-US"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687AA33B-E56D-4FD6-83ED-C6D8690EF06C}"/>
              </a:ext>
            </a:extLst>
          </p:cNvPr>
          <p:cNvSpPr/>
          <p:nvPr/>
        </p:nvSpPr>
        <p:spPr>
          <a:xfrm>
            <a:off x="6630118" y="6515213"/>
            <a:ext cx="2215607" cy="307777"/>
          </a:xfrm>
          <a:prstGeom prst="rect">
            <a:avLst/>
          </a:prstGeom>
        </p:spPr>
        <p:txBody>
          <a:bodyPr wrap="none">
            <a:spAutoFit/>
          </a:bodyPr>
          <a:lstStyle/>
          <a:p>
            <a:r>
              <a:rPr lang="en-GB" altLang="zh-CN" sz="1400" b="1" kern="50" dirty="0">
                <a:latin typeface="Times New Roman" panose="02020603050405020304" pitchFamily="18" charset="0"/>
                <a:ea typeface="DejaVu Sans"/>
              </a:rPr>
              <a:t>Figure 6.1 </a:t>
            </a:r>
            <a:r>
              <a:rPr lang="en-US" altLang="zh-CN" sz="1400" b="1" kern="50" dirty="0">
                <a:latin typeface="Times New Roman" panose="02020603050405020304" pitchFamily="18" charset="0"/>
                <a:ea typeface="DejaVu Sans"/>
              </a:rPr>
              <a:t>Grassland table</a:t>
            </a:r>
            <a:endParaRPr lang="zh-CN" altLang="en-US" sz="1400" dirty="0"/>
          </a:p>
        </p:txBody>
      </p:sp>
    </p:spTree>
    <p:extLst>
      <p:ext uri="{BB962C8B-B14F-4D97-AF65-F5344CB8AC3E}">
        <p14:creationId xmlns:p14="http://schemas.microsoft.com/office/powerpoint/2010/main" val="53565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BD77EF7-2358-4626-8291-8F9CA3C209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a:xfrm>
            <a:off x="9055874" y="6576879"/>
            <a:ext cx="2909888" cy="206381"/>
          </a:xfrm>
        </p:spPr>
        <p:txBody>
          <a:bodyPr/>
          <a:lstStyle/>
          <a:p>
            <a:fld id="{5DD3DB80-B894-403A-B48E-6FDC1A72010E}" type="slidenum">
              <a:rPr lang="zh-CN" altLang="en-US" smtClean="0"/>
              <a:pPr/>
              <a:t>8</a:t>
            </a:fld>
            <a:endParaRPr lang="zh-CN" altLang="en-US"/>
          </a:p>
        </p:txBody>
      </p:sp>
      <p:pic>
        <p:nvPicPr>
          <p:cNvPr id="6" name="图片 5">
            <a:extLst>
              <a:ext uri="{FF2B5EF4-FFF2-40B4-BE49-F238E27FC236}">
                <a16:creationId xmlns:a16="http://schemas.microsoft.com/office/drawing/2014/main" id="{1107AD41-B076-491E-82AA-8AC5D076F19A}"/>
              </a:ext>
            </a:extLst>
          </p:cNvPr>
          <p:cNvPicPr>
            <a:picLocks noChangeAspect="1"/>
          </p:cNvPicPr>
          <p:nvPr/>
        </p:nvPicPr>
        <p:blipFill>
          <a:blip r:embed="rId4"/>
          <a:stretch>
            <a:fillRect/>
          </a:stretch>
        </p:blipFill>
        <p:spPr>
          <a:xfrm>
            <a:off x="5279666" y="1427327"/>
            <a:ext cx="6961635" cy="4719866"/>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Landscape</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DE20B94D-ED3D-4EE1-9078-1EE7070ED3FB}"/>
              </a:ext>
            </a:extLst>
          </p:cNvPr>
          <p:cNvSpPr/>
          <p:nvPr/>
        </p:nvSpPr>
        <p:spPr>
          <a:xfrm>
            <a:off x="254442" y="985261"/>
            <a:ext cx="5025224" cy="5370701"/>
          </a:xfrm>
          <a:prstGeom prst="rect">
            <a:avLst/>
          </a:prstGeom>
        </p:spPr>
        <p:txBody>
          <a:bodyPr wrap="square">
            <a:spAutoFit/>
          </a:bodyPr>
          <a:lstStyle/>
          <a:p>
            <a:pPr algn="just">
              <a:lnSpc>
                <a:spcPct val="150000"/>
              </a:lnSpc>
              <a:spcAft>
                <a:spcPts val="600"/>
              </a:spcAft>
            </a:pPr>
            <a:r>
              <a:rPr lang="en-GB" altLang="zh-CN" b="1" kern="50" dirty="0">
                <a:latin typeface="Times New Roman" panose="02020603050405020304" pitchFamily="18" charset="0"/>
                <a:ea typeface="DejaVu Sans"/>
                <a:cs typeface="Times New Roman" panose="02020603050405020304" pitchFamily="18" charset="0"/>
              </a:rPr>
              <a:t>Terrain elevation</a:t>
            </a:r>
            <a:endParaRPr lang="zh-CN" altLang="zh-CN" b="1" kern="50" dirty="0">
              <a:latin typeface="Times New Roman" panose="02020603050405020304" pitchFamily="18" charset="0"/>
              <a:ea typeface="DejaVu Sans"/>
              <a:cs typeface="Times New Roman" panose="02020603050405020304" pitchFamily="18" charset="0"/>
            </a:endParaRPr>
          </a:p>
          <a:p>
            <a:pPr algn="just">
              <a:spcAft>
                <a:spcPts val="600"/>
              </a:spcAft>
            </a:pPr>
            <a:r>
              <a:rPr lang="en-US" altLang="zh-CN" sz="1600" kern="50" dirty="0">
                <a:latin typeface="Times New Roman" panose="02020603050405020304" pitchFamily="18" charset="0"/>
                <a:ea typeface="等线" panose="02010600030101010101" pitchFamily="2" charset="-122"/>
              </a:rPr>
              <a:t>Information points with elevation values - peaks, saddles and valleys, rivers, roads</a:t>
            </a:r>
          </a:p>
          <a:p>
            <a:pPr algn="just">
              <a:lnSpc>
                <a:spcPct val="150000"/>
              </a:lnSpc>
              <a:spcAft>
                <a:spcPts val="600"/>
              </a:spcAft>
            </a:pPr>
            <a:r>
              <a:rPr lang="en-US" altLang="zh-CN" b="1" kern="50" dirty="0">
                <a:latin typeface="Times New Roman" panose="02020603050405020304" pitchFamily="18" charset="0"/>
                <a:ea typeface="等线" panose="02010600030101010101" pitchFamily="2" charset="-122"/>
                <a:cs typeface="Times New Roman" panose="02020603050405020304" pitchFamily="18" charset="0"/>
              </a:rPr>
              <a:t>Terrain selection</a:t>
            </a:r>
          </a:p>
          <a:p>
            <a:pPr algn="just">
              <a:spcAft>
                <a:spcPts val="600"/>
              </a:spcAft>
            </a:pPr>
            <a:r>
              <a:rPr lang="en-US" altLang="zh-CN" sz="1500" kern="50" dirty="0">
                <a:latin typeface="Times New Roman" panose="02020603050405020304" pitchFamily="18" charset="0"/>
                <a:ea typeface="等线" panose="02010600030101010101" pitchFamily="2" charset="-122"/>
              </a:rPr>
              <a:t>The size of the terrain: the corresponding real map is 8129m*8129m.  Use </a:t>
            </a:r>
            <a:r>
              <a:rPr lang="en-US" altLang="zh-CN" sz="1500" b="1" kern="50" dirty="0">
                <a:highlight>
                  <a:srgbClr val="FFFF00"/>
                </a:highlight>
                <a:latin typeface="Times New Roman" panose="02020603050405020304" pitchFamily="18" charset="0"/>
                <a:ea typeface="等线" panose="02010600030101010101" pitchFamily="2" charset="-122"/>
              </a:rPr>
              <a:t>Google Earth </a:t>
            </a:r>
            <a:r>
              <a:rPr lang="en-US" altLang="zh-CN" sz="1500" kern="50" dirty="0">
                <a:latin typeface="Times New Roman" panose="02020603050405020304" pitchFamily="18" charset="0"/>
                <a:ea typeface="等线" panose="02010600030101010101" pitchFamily="2" charset="-122"/>
              </a:rPr>
              <a:t>to do a terrain search.</a:t>
            </a:r>
          </a:p>
          <a:p>
            <a:pPr algn="just">
              <a:spcAft>
                <a:spcPts val="600"/>
              </a:spcAft>
            </a:pPr>
            <a:r>
              <a:rPr lang="en-US" altLang="zh-CN" sz="1500" kern="50" dirty="0">
                <a:latin typeface="Times New Roman" panose="02020603050405020304" pitchFamily="18" charset="0"/>
                <a:ea typeface="等线" panose="02010600030101010101" pitchFamily="2" charset="-122"/>
              </a:rPr>
              <a:t>The terrain is mostly gentle with slopes and is easy to stratify vegetation, including mountains, plains and two rivers.</a:t>
            </a:r>
          </a:p>
          <a:p>
            <a:pPr algn="just">
              <a:lnSpc>
                <a:spcPct val="150000"/>
              </a:lnSpc>
              <a:spcAft>
                <a:spcPts val="600"/>
              </a:spcAft>
            </a:pPr>
            <a:r>
              <a:rPr lang="en-US" altLang="zh-CN" b="1" kern="50" dirty="0">
                <a:latin typeface="Times New Roman" panose="02020603050405020304" pitchFamily="18" charset="0"/>
                <a:ea typeface="等线" panose="02010600030101010101" pitchFamily="2" charset="-122"/>
                <a:cs typeface="Times New Roman" panose="02020603050405020304" pitchFamily="18" charset="0"/>
              </a:rPr>
              <a:t>Real terrain altitude source</a:t>
            </a:r>
          </a:p>
          <a:p>
            <a:pPr algn="just">
              <a:spcAft>
                <a:spcPts val="600"/>
              </a:spcAft>
            </a:pPr>
            <a:r>
              <a:rPr lang="en-US" altLang="zh-CN" sz="1500" kern="50" dirty="0">
                <a:highlight>
                  <a:srgbClr val="C0C0C0"/>
                </a:highlight>
                <a:latin typeface="Times New Roman" panose="02020603050405020304" pitchFamily="18" charset="0"/>
                <a:ea typeface="等线" panose="02010600030101010101" pitchFamily="2" charset="-122"/>
              </a:rPr>
              <a:t>Accuracy</a:t>
            </a:r>
            <a:r>
              <a:rPr lang="en-US" altLang="zh-CN" sz="1500" kern="50" dirty="0">
                <a:latin typeface="Times New Roman" panose="02020603050405020304" pitchFamily="18" charset="0"/>
                <a:ea typeface="等线" panose="02010600030101010101" pitchFamily="2" charset="-122"/>
              </a:rPr>
              <a:t> takes precedence. When selecting an elevation source, exclude sources based on the principle of precision first. </a:t>
            </a:r>
          </a:p>
          <a:p>
            <a:pPr algn="just">
              <a:lnSpc>
                <a:spcPct val="150000"/>
              </a:lnSpc>
              <a:spcAft>
                <a:spcPts val="600"/>
              </a:spcAft>
            </a:pPr>
            <a:r>
              <a:rPr lang="en-US" altLang="zh-CN" b="1" kern="50" dirty="0">
                <a:latin typeface="Times New Roman" panose="02020603050405020304" pitchFamily="18" charset="0"/>
                <a:ea typeface="等线" panose="02010600030101010101" pitchFamily="2" charset="-122"/>
                <a:cs typeface="Times New Roman" panose="02020603050405020304" pitchFamily="18" charset="0"/>
              </a:rPr>
              <a:t>Topographic elevation map processing</a:t>
            </a:r>
          </a:p>
          <a:p>
            <a:pPr algn="just">
              <a:spcAft>
                <a:spcPts val="600"/>
              </a:spcAft>
            </a:pPr>
            <a:r>
              <a:rPr lang="en-US" altLang="zh-CN" sz="1500" kern="50" dirty="0">
                <a:latin typeface="Times New Roman" panose="02020603050405020304" pitchFamily="18" charset="0"/>
                <a:ea typeface="等线" panose="02010600030101010101" pitchFamily="2" charset="-122"/>
              </a:rPr>
              <a:t>The downloaded .</a:t>
            </a:r>
            <a:r>
              <a:rPr lang="en-US" altLang="zh-CN" sz="1500" kern="50" dirty="0" err="1">
                <a:latin typeface="Times New Roman" panose="02020603050405020304" pitchFamily="18" charset="0"/>
                <a:ea typeface="等线" panose="02010600030101010101" pitchFamily="2" charset="-122"/>
              </a:rPr>
              <a:t>geotiff</a:t>
            </a:r>
            <a:r>
              <a:rPr lang="en-US" altLang="zh-CN" sz="1500" kern="50" dirty="0">
                <a:latin typeface="Times New Roman" panose="02020603050405020304" pitchFamily="18" charset="0"/>
                <a:ea typeface="等线" panose="02010600030101010101" pitchFamily="2" charset="-122"/>
              </a:rPr>
              <a:t> file cannot be directly imported into UE, which requires preprocessing of the downloaded terrain elevation map. </a:t>
            </a:r>
            <a:r>
              <a:rPr lang="en-US" altLang="zh-CN" sz="1500" kern="50" dirty="0" err="1">
                <a:highlight>
                  <a:srgbClr val="C0C0C0"/>
                </a:highlight>
                <a:latin typeface="Times New Roman" panose="02020603050405020304" pitchFamily="18" charset="0"/>
                <a:ea typeface="等线" panose="02010600030101010101" pitchFamily="2" charset="-122"/>
              </a:rPr>
              <a:t>TerreSculptor</a:t>
            </a:r>
            <a:r>
              <a:rPr lang="en-US" altLang="zh-CN" sz="1500" kern="50" dirty="0">
                <a:latin typeface="Times New Roman" panose="02020603050405020304" pitchFamily="18" charset="0"/>
                <a:ea typeface="等线" panose="02010600030101010101" pitchFamily="2" charset="-122"/>
              </a:rPr>
              <a:t> software was used in this study, and the final output was 16-bit grayscale output (16-bit grayscale) to generate .</a:t>
            </a:r>
            <a:r>
              <a:rPr lang="en-US" altLang="zh-CN" sz="1500" kern="50" dirty="0" err="1">
                <a:latin typeface="Times New Roman" panose="02020603050405020304" pitchFamily="18" charset="0"/>
                <a:ea typeface="等线" panose="02010600030101010101" pitchFamily="2" charset="-122"/>
              </a:rPr>
              <a:t>png</a:t>
            </a:r>
            <a:r>
              <a:rPr lang="en-US" altLang="zh-CN" sz="1500" kern="50" dirty="0">
                <a:latin typeface="Times New Roman" panose="02020603050405020304" pitchFamily="18" charset="0"/>
                <a:ea typeface="等线" panose="02010600030101010101" pitchFamily="2" charset="-122"/>
              </a:rPr>
              <a:t> files.</a:t>
            </a:r>
            <a:endParaRPr lang="zh-CN" altLang="zh-CN" sz="1500" kern="50" dirty="0">
              <a:effectLst/>
              <a:latin typeface="Times New Roman" panose="02020603050405020304" pitchFamily="18" charset="0"/>
              <a:ea typeface="DejaVu Sans"/>
            </a:endParaRPr>
          </a:p>
        </p:txBody>
      </p:sp>
      <p:sp>
        <p:nvSpPr>
          <p:cNvPr id="3" name="矩形 2">
            <a:extLst>
              <a:ext uri="{FF2B5EF4-FFF2-40B4-BE49-F238E27FC236}">
                <a16:creationId xmlns:a16="http://schemas.microsoft.com/office/drawing/2014/main" id="{E3AE11DE-A6F0-49BA-A75F-5AB242ED7E4F}"/>
              </a:ext>
            </a:extLst>
          </p:cNvPr>
          <p:cNvSpPr/>
          <p:nvPr/>
        </p:nvSpPr>
        <p:spPr>
          <a:xfrm>
            <a:off x="6736288" y="6123667"/>
            <a:ext cx="3327578" cy="307777"/>
          </a:xfrm>
          <a:prstGeom prst="rect">
            <a:avLst/>
          </a:prstGeom>
        </p:spPr>
        <p:txBody>
          <a:bodyPr wrap="none">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7.1 </a:t>
            </a:r>
            <a:r>
              <a:rPr lang="en-US" altLang="zh-CN" sz="1400" b="1" kern="50" dirty="0">
                <a:latin typeface="Times New Roman" panose="02020603050405020304" pitchFamily="18" charset="0"/>
                <a:ea typeface="DejaVu Sans"/>
              </a:rPr>
              <a:t>Terrain Generation Flowchart</a:t>
            </a:r>
            <a:endParaRPr lang="zh-CN" altLang="zh-CN" sz="1400" kern="50" dirty="0">
              <a:latin typeface="Times New Roman" panose="02020603050405020304" pitchFamily="18" charset="0"/>
              <a:ea typeface="DejaVu Sans"/>
            </a:endParaRPr>
          </a:p>
        </p:txBody>
      </p:sp>
      <p:pic>
        <p:nvPicPr>
          <p:cNvPr id="7" name="图片 6">
            <a:extLst>
              <a:ext uri="{FF2B5EF4-FFF2-40B4-BE49-F238E27FC236}">
                <a16:creationId xmlns:a16="http://schemas.microsoft.com/office/drawing/2014/main" id="{E78B3F5F-13BB-4595-AF1F-4DC9BE3820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Tree>
    <p:extLst>
      <p:ext uri="{BB962C8B-B14F-4D97-AF65-F5344CB8AC3E}">
        <p14:creationId xmlns:p14="http://schemas.microsoft.com/office/powerpoint/2010/main" val="3717964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3DE4897-4909-44E0-93C0-EDC3D6B2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7" name="图片 6">
            <a:extLst>
              <a:ext uri="{FF2B5EF4-FFF2-40B4-BE49-F238E27FC236}">
                <a16:creationId xmlns:a16="http://schemas.microsoft.com/office/drawing/2014/main" id="{F34D5EA6-D2E8-4CBB-BD8C-2C2AF4ACCB56}"/>
              </a:ext>
            </a:extLst>
          </p:cNvPr>
          <p:cNvPicPr>
            <a:picLocks noChangeAspect="1"/>
          </p:cNvPicPr>
          <p:nvPr/>
        </p:nvPicPr>
        <p:blipFill>
          <a:blip r:embed="rId4"/>
          <a:stretch>
            <a:fillRect/>
          </a:stretch>
        </p:blipFill>
        <p:spPr>
          <a:xfrm>
            <a:off x="7935681" y="506539"/>
            <a:ext cx="3487714" cy="5763007"/>
          </a:xfrm>
          <a:prstGeom prst="rect">
            <a:avLst/>
          </a:prstGeom>
        </p:spPr>
      </p:pic>
      <p:sp>
        <p:nvSpPr>
          <p:cNvPr id="2" name="标题 1">
            <a:extLst>
              <a:ext uri="{FF2B5EF4-FFF2-40B4-BE49-F238E27FC236}">
                <a16:creationId xmlns:a16="http://schemas.microsoft.com/office/drawing/2014/main" id="{9F889680-AD48-4780-B999-3074128D6228}"/>
              </a:ext>
            </a:extLst>
          </p:cNvPr>
          <p:cNvSpPr>
            <a:spLocks noGrp="1"/>
          </p:cNvSpPr>
          <p:nvPr>
            <p:ph type="title"/>
          </p:nvPr>
        </p:nvSpPr>
        <p:spPr>
          <a:xfrm>
            <a:off x="370294" y="-467730"/>
            <a:ext cx="10850563" cy="1028699"/>
          </a:xfrm>
        </p:spPr>
        <p:txBody>
          <a:bodyPr/>
          <a:lstStyle/>
          <a:p>
            <a:pPr algn="ctr"/>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Scene Construction</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059FFA1-E102-4711-AE00-FC2E3F2FF50E}"/>
              </a:ext>
            </a:extLst>
          </p:cNvPr>
          <p:cNvSpPr>
            <a:spLocks noGrp="1"/>
          </p:cNvSpPr>
          <p:nvPr>
            <p:ph type="sldNum" sz="quarter" idx="12"/>
          </p:nvPr>
        </p:nvSpPr>
        <p:spPr>
          <a:xfrm>
            <a:off x="8610599" y="6255874"/>
            <a:ext cx="2909888" cy="206381"/>
          </a:xfrm>
        </p:spPr>
        <p:txBody>
          <a:bodyPr/>
          <a:lstStyle/>
          <a:p>
            <a:fld id="{5DD3DB80-B894-403A-B48E-6FDC1A72010E}" type="slidenum">
              <a:rPr lang="zh-CN" altLang="en-US" smtClean="0"/>
              <a:pPr/>
              <a:t>9</a:t>
            </a:fld>
            <a:endParaRPr lang="zh-CN" altLang="en-US" dirty="0"/>
          </a:p>
        </p:txBody>
      </p:sp>
      <p:sp>
        <p:nvSpPr>
          <p:cNvPr id="10" name="矩形 9">
            <a:extLst>
              <a:ext uri="{FF2B5EF4-FFF2-40B4-BE49-F238E27FC236}">
                <a16:creationId xmlns:a16="http://schemas.microsoft.com/office/drawing/2014/main" id="{331C9C26-5C19-417A-893B-B1C74708C544}"/>
              </a:ext>
            </a:extLst>
          </p:cNvPr>
          <p:cNvSpPr/>
          <p:nvPr/>
        </p:nvSpPr>
        <p:spPr>
          <a:xfrm>
            <a:off x="3090947" y="6375896"/>
            <a:ext cx="3479023" cy="307777"/>
          </a:xfrm>
          <a:prstGeom prst="rect">
            <a:avLst/>
          </a:prstGeom>
        </p:spPr>
        <p:txBody>
          <a:bodyPr wrap="square">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8.1 Scene structure example</a:t>
            </a:r>
            <a:endParaRPr lang="zh-CN" altLang="zh-CN" sz="1400" kern="50" dirty="0">
              <a:latin typeface="等线" panose="02010600030101010101" pitchFamily="2" charset="-122"/>
              <a:ea typeface="等线" panose="02010600030101010101" pitchFamily="2" charset="-122"/>
            </a:endParaRPr>
          </a:p>
        </p:txBody>
      </p:sp>
      <p:sp>
        <p:nvSpPr>
          <p:cNvPr id="11" name="矩形 10">
            <a:extLst>
              <a:ext uri="{FF2B5EF4-FFF2-40B4-BE49-F238E27FC236}">
                <a16:creationId xmlns:a16="http://schemas.microsoft.com/office/drawing/2014/main" id="{F88B852F-F35A-43BE-B74B-654D5D5B9ABF}"/>
              </a:ext>
            </a:extLst>
          </p:cNvPr>
          <p:cNvSpPr/>
          <p:nvPr/>
        </p:nvSpPr>
        <p:spPr>
          <a:xfrm>
            <a:off x="8999348" y="6200645"/>
            <a:ext cx="2123868" cy="523220"/>
          </a:xfrm>
          <a:prstGeom prst="rect">
            <a:avLst/>
          </a:prstGeom>
        </p:spPr>
        <p:txBody>
          <a:bodyPr wrap="square">
            <a:spAutoFit/>
          </a:bodyPr>
          <a:lstStyle/>
          <a:p>
            <a:pPr algn="ctr">
              <a:spcBef>
                <a:spcPts val="600"/>
              </a:spcBef>
              <a:spcAft>
                <a:spcPts val="600"/>
              </a:spcAft>
            </a:pPr>
            <a:r>
              <a:rPr lang="en-GB" altLang="zh-CN" sz="1400" b="1" kern="50" dirty="0">
                <a:latin typeface="Times New Roman" panose="02020603050405020304" pitchFamily="18" charset="0"/>
                <a:ea typeface="DejaVu Sans"/>
              </a:rPr>
              <a:t>Figure 8.2 Scene construction flow chart</a:t>
            </a:r>
            <a:endParaRPr lang="zh-CN" altLang="zh-CN" sz="1400" kern="50" dirty="0">
              <a:latin typeface="等线" panose="02010600030101010101" pitchFamily="2" charset="-122"/>
              <a:ea typeface="等线" panose="02010600030101010101" pitchFamily="2" charset="-122"/>
            </a:endParaRPr>
          </a:p>
        </p:txBody>
      </p:sp>
      <p:pic>
        <p:nvPicPr>
          <p:cNvPr id="13" name="图片 12">
            <a:extLst>
              <a:ext uri="{FF2B5EF4-FFF2-40B4-BE49-F238E27FC236}">
                <a16:creationId xmlns:a16="http://schemas.microsoft.com/office/drawing/2014/main" id="{D1418360-A785-423F-9A63-5457277F28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pic>
        <p:nvPicPr>
          <p:cNvPr id="3" name="图片 2">
            <a:extLst>
              <a:ext uri="{FF2B5EF4-FFF2-40B4-BE49-F238E27FC236}">
                <a16:creationId xmlns:a16="http://schemas.microsoft.com/office/drawing/2014/main" id="{885E1C3F-731F-4D55-87D1-D7AE513F1F9C}"/>
              </a:ext>
            </a:extLst>
          </p:cNvPr>
          <p:cNvPicPr>
            <a:picLocks noChangeAspect="1"/>
          </p:cNvPicPr>
          <p:nvPr/>
        </p:nvPicPr>
        <p:blipFill>
          <a:blip r:embed="rId6"/>
          <a:stretch>
            <a:fillRect/>
          </a:stretch>
        </p:blipFill>
        <p:spPr>
          <a:xfrm>
            <a:off x="644643" y="544397"/>
            <a:ext cx="7012179" cy="5856403"/>
          </a:xfrm>
          <a:prstGeom prst="rect">
            <a:avLst/>
          </a:prstGeom>
        </p:spPr>
      </p:pic>
    </p:spTree>
    <p:extLst>
      <p:ext uri="{BB962C8B-B14F-4D97-AF65-F5344CB8AC3E}">
        <p14:creationId xmlns:p14="http://schemas.microsoft.com/office/powerpoint/2010/main" val="26794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adb7b82f-fffe-4569-b84a-2f8768b349b1"/>
</p:tagLst>
</file>

<file path=ppt/tags/tag2.xml><?xml version="1.0" encoding="utf-8"?>
<p:tagLst xmlns:a="http://schemas.openxmlformats.org/drawingml/2006/main" xmlns:r="http://schemas.openxmlformats.org/officeDocument/2006/relationships" xmlns:p="http://schemas.openxmlformats.org/presentationml/2006/main">
  <p:tag name="ISLIDE.DIAGRAM" val="26799e04-3442-4bfe-88b8-f55619429bb9"/>
</p:tagLst>
</file>

<file path=ppt/tags/tag3.xml><?xml version="1.0" encoding="utf-8"?>
<p:tagLst xmlns:a="http://schemas.openxmlformats.org/drawingml/2006/main" xmlns:r="http://schemas.openxmlformats.org/officeDocument/2006/relationships" xmlns:p="http://schemas.openxmlformats.org/presentationml/2006/main">
  <p:tag name="ISLIDE.DIAGRAM" val="58a19e4d-3ceb-45fe-811f-2d64888e4354"/>
</p:tagLst>
</file>

<file path=ppt/tags/tag4.xml><?xml version="1.0" encoding="utf-8"?>
<p:tagLst xmlns:a="http://schemas.openxmlformats.org/drawingml/2006/main" xmlns:r="http://schemas.openxmlformats.org/officeDocument/2006/relationships" xmlns:p="http://schemas.openxmlformats.org/presentationml/2006/main">
  <p:tag name="ISLIDE.DIAGRAM" val="e096f51c-4f1e-495d-bd5a-626068a15e81"/>
</p:tagLst>
</file>

<file path=ppt/theme/theme1.xml><?xml version="1.0" encoding="utf-8"?>
<a:theme xmlns:a="http://schemas.openxmlformats.org/drawingml/2006/main" name="主题5">
  <a:themeElements>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3525</TotalTime>
  <Words>3457</Words>
  <Application>Microsoft Office PowerPoint</Application>
  <PresentationFormat>宽屏</PresentationFormat>
  <Paragraphs>323</Paragraphs>
  <Slides>20</Slides>
  <Notes>19</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20</vt:i4>
      </vt:variant>
    </vt:vector>
  </HeadingPairs>
  <TitlesOfParts>
    <vt:vector size="33" baseType="lpstr">
      <vt:lpstr>DejaVu Sans</vt:lpstr>
      <vt:lpstr>等线</vt:lpstr>
      <vt:lpstr>宋体</vt:lpstr>
      <vt:lpstr>微软雅黑</vt:lpstr>
      <vt:lpstr>Arial</vt:lpstr>
      <vt:lpstr>Calibri</vt:lpstr>
      <vt:lpstr>Impact</vt:lpstr>
      <vt:lpstr>Segoe UI Light</vt:lpstr>
      <vt:lpstr>Tahoma</vt:lpstr>
      <vt:lpstr>Times New Roman</vt:lpstr>
      <vt:lpstr>Wingdings</vt:lpstr>
      <vt:lpstr>主题5</vt:lpstr>
      <vt:lpstr>OfficePLUS</vt:lpstr>
      <vt:lpstr>Large-scale scene simulation of games in cold-temperate deciduous coniferous forest area based on UE</vt:lpstr>
      <vt:lpstr>Presentation Video</vt:lpstr>
      <vt:lpstr>Background</vt:lpstr>
      <vt:lpstr>Research Flow Chart</vt:lpstr>
      <vt:lpstr>Plant Model Building</vt:lpstr>
      <vt:lpstr>Plant Model Building-Forest</vt:lpstr>
      <vt:lpstr>Plant Model Building -Grassland</vt:lpstr>
      <vt:lpstr>Landscape</vt:lpstr>
      <vt:lpstr>Scene Construction</vt:lpstr>
      <vt:lpstr>Difficulties in scene construction - Terrain material function</vt:lpstr>
      <vt:lpstr>Difficulties in scene construction - Terrain material function</vt:lpstr>
      <vt:lpstr>Scene optimization-LOD</vt:lpstr>
      <vt:lpstr>Scene optimization- Cull distance</vt:lpstr>
      <vt:lpstr>Final Scene</vt:lpstr>
      <vt:lpstr>Highlight: Colorful Mountain - Wucaishan</vt:lpstr>
      <vt:lpstr>Highlight: Colorful Mountain</vt:lpstr>
      <vt:lpstr>Highlight: Interactive Snow</vt:lpstr>
      <vt:lpstr>Highlight: Interactive Snow</vt:lpstr>
      <vt:lpstr>Discussion &amp; Further Work</vt:lpstr>
      <vt:lpstr>The End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Zhiyuan Wang</cp:lastModifiedBy>
  <cp:revision>126</cp:revision>
  <cp:lastPrinted>2018-01-28T16:00:00Z</cp:lastPrinted>
  <dcterms:created xsi:type="dcterms:W3CDTF">2018-01-28T16:00:00Z</dcterms:created>
  <dcterms:modified xsi:type="dcterms:W3CDTF">2022-09-16T07:52:22Z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2018-10-31T09:09:59.6749058Z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